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iPCmTVvj2v9sk1QJrdBl2jaqUa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4" name="Shape 44"/>
        <p:cNvGrpSpPr/>
        <p:nvPr/>
      </p:nvGrpSpPr>
      <p:grpSpPr>
        <a:xfrm>
          <a:off x="0" y="0"/>
          <a:ext cx="0" cy="0"/>
          <a:chOff x="0" y="0"/>
          <a:chExt cx="0" cy="0"/>
        </a:xfrm>
      </p:grpSpPr>
      <p:grpSp>
        <p:nvGrpSpPr>
          <p:cNvPr id="45" name="Google Shape;45;p43"/>
          <p:cNvGrpSpPr/>
          <p:nvPr/>
        </p:nvGrpSpPr>
        <p:grpSpPr>
          <a:xfrm>
            <a:off x="-6214" y="-1"/>
            <a:ext cx="12214827" cy="6858000"/>
            <a:chOff x="-6214" y="-1"/>
            <a:chExt cx="12214827" cy="6858000"/>
          </a:xfrm>
        </p:grpSpPr>
        <p:cxnSp>
          <p:nvCxnSpPr>
            <p:cNvPr id="46" name="Google Shape;46;p43"/>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 name="Google Shape;47;p43"/>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8" name="Google Shape;48;p43"/>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 name="Google Shape;49;p43"/>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 name="Google Shape;50;p43"/>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 name="Google Shape;51;p43"/>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2" name="Google Shape;52;p43"/>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 name="Google Shape;53;p43"/>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 name="Google Shape;54;p43"/>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 name="Google Shape;55;p43"/>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6" name="Google Shape;56;p43"/>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 name="Google Shape;57;p43"/>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 name="Google Shape;58;p43"/>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 name="Google Shape;59;p43"/>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 name="Google Shape;60;p43"/>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1" name="Google Shape;61;p43"/>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2" name="Google Shape;62;p43"/>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3" name="Google Shape;63;p43"/>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4" name="Google Shape;64;p43"/>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5" name="Google Shape;65;p43"/>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6" name="Google Shape;66;p43"/>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7" name="Google Shape;67;p43"/>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8" name="Google Shape;68;p43"/>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 name="Google Shape;69;p43"/>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 name="Google Shape;70;p43"/>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 name="Google Shape;71;p43"/>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2" name="Google Shape;72;p43"/>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 name="Google Shape;73;p43"/>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 name="Google Shape;74;p43"/>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 name="Google Shape;75;p43"/>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 name="Google Shape;76;p43"/>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77" name="Google Shape;77;p43"/>
          <p:cNvSpPr txBox="1"/>
          <p:nvPr>
            <p:ph type="ctrTitle"/>
          </p:nvPr>
        </p:nvSpPr>
        <p:spPr>
          <a:xfrm>
            <a:off x="691078" y="722903"/>
            <a:ext cx="10495904" cy="246077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3"/>
          <p:cNvSpPr txBox="1"/>
          <p:nvPr>
            <p:ph idx="1" type="subTitle"/>
          </p:nvPr>
        </p:nvSpPr>
        <p:spPr>
          <a:xfrm>
            <a:off x="691078" y="3428997"/>
            <a:ext cx="10495904" cy="2306639"/>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SzPts val="1800"/>
              <a:buNone/>
              <a:defRPr sz="2400">
                <a:solidFill>
                  <a:schemeClr val="dk2"/>
                </a:solidFill>
              </a:defRPr>
            </a:lvl1pPr>
            <a:lvl2pPr lvl="1" algn="ctr">
              <a:lnSpc>
                <a:spcPct val="110000"/>
              </a:lnSpc>
              <a:spcBef>
                <a:spcPts val="500"/>
              </a:spcBef>
              <a:spcAft>
                <a:spcPts val="0"/>
              </a:spcAft>
              <a:buSzPts val="1500"/>
              <a:buNone/>
              <a:defRPr sz="2000"/>
            </a:lvl2pPr>
            <a:lvl3pPr lvl="2" algn="ctr">
              <a:lnSpc>
                <a:spcPct val="110000"/>
              </a:lnSpc>
              <a:spcBef>
                <a:spcPts val="500"/>
              </a:spcBef>
              <a:spcAft>
                <a:spcPts val="0"/>
              </a:spcAft>
              <a:buSzPts val="1350"/>
              <a:buNone/>
              <a:defRPr sz="1800"/>
            </a:lvl3pPr>
            <a:lvl4pPr lvl="3" algn="ctr">
              <a:lnSpc>
                <a:spcPct val="110000"/>
              </a:lnSpc>
              <a:spcBef>
                <a:spcPts val="500"/>
              </a:spcBef>
              <a:spcAft>
                <a:spcPts val="0"/>
              </a:spcAft>
              <a:buSzPts val="1200"/>
              <a:buNone/>
              <a:defRPr sz="1600"/>
            </a:lvl4pPr>
            <a:lvl5pPr lvl="4" algn="ctr">
              <a:lnSpc>
                <a:spcPct val="11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9" name="Google Shape;79;p43"/>
          <p:cNvSpPr/>
          <p:nvPr/>
        </p:nvSpPr>
        <p:spPr>
          <a:xfrm rot="-8100000">
            <a:off x="-281093" y="2607907"/>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0" name="Google Shape;80;p43"/>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3"/>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3"/>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5" name="Shape 265"/>
        <p:cNvGrpSpPr/>
        <p:nvPr/>
      </p:nvGrpSpPr>
      <p:grpSpPr>
        <a:xfrm>
          <a:off x="0" y="0"/>
          <a:ext cx="0" cy="0"/>
          <a:chOff x="0" y="0"/>
          <a:chExt cx="0" cy="0"/>
        </a:xfrm>
      </p:grpSpPr>
      <p:sp>
        <p:nvSpPr>
          <p:cNvPr id="266" name="Google Shape;266;p52"/>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52"/>
          <p:cNvSpPr txBox="1"/>
          <p:nvPr>
            <p:ph idx="1" type="body"/>
          </p:nvPr>
        </p:nvSpPr>
        <p:spPr>
          <a:xfrm rot="5400000">
            <a:off x="4071361" y="-1040151"/>
            <a:ext cx="3564436" cy="10325000"/>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52"/>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52"/>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52"/>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71" name="Shape 271"/>
        <p:cNvGrpSpPr/>
        <p:nvPr/>
      </p:nvGrpSpPr>
      <p:grpSpPr>
        <a:xfrm>
          <a:off x="0" y="0"/>
          <a:ext cx="0" cy="0"/>
          <a:chOff x="0" y="0"/>
          <a:chExt cx="0" cy="0"/>
        </a:xfrm>
      </p:grpSpPr>
      <p:grpSp>
        <p:nvGrpSpPr>
          <p:cNvPr id="272" name="Google Shape;272;p53"/>
          <p:cNvGrpSpPr/>
          <p:nvPr/>
        </p:nvGrpSpPr>
        <p:grpSpPr>
          <a:xfrm>
            <a:off x="-6214" y="-1"/>
            <a:ext cx="12214827" cy="6858000"/>
            <a:chOff x="-6214" y="-1"/>
            <a:chExt cx="12214827" cy="6858000"/>
          </a:xfrm>
        </p:grpSpPr>
        <p:cxnSp>
          <p:nvCxnSpPr>
            <p:cNvPr id="273" name="Google Shape;273;p53"/>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4" name="Google Shape;274;p53"/>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5" name="Google Shape;275;p53"/>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6" name="Google Shape;276;p53"/>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7" name="Google Shape;277;p53"/>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8" name="Google Shape;278;p53"/>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9" name="Google Shape;279;p53"/>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0" name="Google Shape;280;p53"/>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1" name="Google Shape;281;p53"/>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2" name="Google Shape;282;p53"/>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3" name="Google Shape;283;p53"/>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4" name="Google Shape;284;p53"/>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5" name="Google Shape;285;p53"/>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6" name="Google Shape;286;p53"/>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7" name="Google Shape;287;p53"/>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8" name="Google Shape;288;p53"/>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9" name="Google Shape;289;p53"/>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0" name="Google Shape;290;p53"/>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1" name="Google Shape;291;p53"/>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2" name="Google Shape;292;p53"/>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3" name="Google Shape;293;p53"/>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4" name="Google Shape;294;p53"/>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5" name="Google Shape;295;p53"/>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6" name="Google Shape;296;p53"/>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7" name="Google Shape;297;p53"/>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8" name="Google Shape;298;p53"/>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9" name="Google Shape;299;p53"/>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0" name="Google Shape;300;p53"/>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1" name="Google Shape;301;p53"/>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2" name="Google Shape;302;p53"/>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3" name="Google Shape;303;p53"/>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304" name="Google Shape;304;p53"/>
          <p:cNvSpPr/>
          <p:nvPr/>
        </p:nvSpPr>
        <p:spPr>
          <a:xfrm rot="-2700000">
            <a:off x="7770390" y="-287370"/>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53"/>
          <p:cNvSpPr txBox="1"/>
          <p:nvPr>
            <p:ph type="title"/>
          </p:nvPr>
        </p:nvSpPr>
        <p:spPr>
          <a:xfrm rot="5400000">
            <a:off x="6842414" y="1580977"/>
            <a:ext cx="5026597" cy="329587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53"/>
          <p:cNvSpPr txBox="1"/>
          <p:nvPr>
            <p:ph idx="1" type="body"/>
          </p:nvPr>
        </p:nvSpPr>
        <p:spPr>
          <a:xfrm rot="5400000">
            <a:off x="1555514" y="-156309"/>
            <a:ext cx="5026597" cy="6770448"/>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53"/>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53"/>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3"/>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44"/>
          <p:cNvSpPr txBox="1"/>
          <p:nvPr>
            <p:ph type="title"/>
          </p:nvPr>
        </p:nvSpPr>
        <p:spPr>
          <a:xfrm>
            <a:off x="691078" y="722903"/>
            <a:ext cx="10501177" cy="140123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4"/>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4"/>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4"/>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45"/>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5"/>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45"/>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5"/>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4" name="Shape 94"/>
        <p:cNvGrpSpPr/>
        <p:nvPr/>
      </p:nvGrpSpPr>
      <p:grpSpPr>
        <a:xfrm>
          <a:off x="0" y="0"/>
          <a:ext cx="0" cy="0"/>
          <a:chOff x="0" y="0"/>
          <a:chExt cx="0" cy="0"/>
        </a:xfrm>
      </p:grpSpPr>
      <p:grpSp>
        <p:nvGrpSpPr>
          <p:cNvPr id="95" name="Google Shape;95;p46"/>
          <p:cNvGrpSpPr/>
          <p:nvPr/>
        </p:nvGrpSpPr>
        <p:grpSpPr>
          <a:xfrm>
            <a:off x="-6214" y="-1"/>
            <a:ext cx="12214827" cy="6858000"/>
            <a:chOff x="-6214" y="-1"/>
            <a:chExt cx="12214827" cy="6858000"/>
          </a:xfrm>
        </p:grpSpPr>
        <p:cxnSp>
          <p:nvCxnSpPr>
            <p:cNvPr id="96" name="Google Shape;96;p46"/>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97" name="Google Shape;97;p46"/>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98" name="Google Shape;98;p46"/>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99" name="Google Shape;99;p46"/>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0" name="Google Shape;100;p46"/>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1" name="Google Shape;101;p46"/>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2" name="Google Shape;102;p46"/>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3" name="Google Shape;103;p46"/>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4" name="Google Shape;104;p46"/>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5" name="Google Shape;105;p46"/>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6" name="Google Shape;106;p46"/>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7" name="Google Shape;107;p46"/>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8" name="Google Shape;108;p46"/>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9" name="Google Shape;109;p46"/>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0" name="Google Shape;110;p46"/>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1" name="Google Shape;111;p46"/>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2" name="Google Shape;112;p46"/>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3" name="Google Shape;113;p46"/>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4" name="Google Shape;114;p46"/>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5" name="Google Shape;115;p46"/>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6" name="Google Shape;116;p46"/>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7" name="Google Shape;117;p46"/>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8" name="Google Shape;118;p46"/>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9" name="Google Shape;119;p46"/>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0" name="Google Shape;120;p46"/>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1" name="Google Shape;121;p46"/>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2" name="Google Shape;122;p46"/>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3" name="Google Shape;123;p46"/>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4" name="Google Shape;124;p46"/>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5" name="Google Shape;125;p46"/>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6" name="Google Shape;126;p46"/>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127" name="Google Shape;127;p46"/>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6"/>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6"/>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30" name="Shape 130"/>
        <p:cNvGrpSpPr/>
        <p:nvPr/>
      </p:nvGrpSpPr>
      <p:grpSpPr>
        <a:xfrm>
          <a:off x="0" y="0"/>
          <a:ext cx="0" cy="0"/>
          <a:chOff x="0" y="0"/>
          <a:chExt cx="0" cy="0"/>
        </a:xfrm>
      </p:grpSpPr>
      <p:grpSp>
        <p:nvGrpSpPr>
          <p:cNvPr id="131" name="Google Shape;131;p47"/>
          <p:cNvGrpSpPr/>
          <p:nvPr/>
        </p:nvGrpSpPr>
        <p:grpSpPr>
          <a:xfrm>
            <a:off x="-6214" y="-1"/>
            <a:ext cx="12214827" cy="6858000"/>
            <a:chOff x="-6214" y="-1"/>
            <a:chExt cx="12214827" cy="6858000"/>
          </a:xfrm>
        </p:grpSpPr>
        <p:cxnSp>
          <p:nvCxnSpPr>
            <p:cNvPr id="132" name="Google Shape;132;p47"/>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3" name="Google Shape;133;p47"/>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4" name="Google Shape;134;p47"/>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5" name="Google Shape;135;p47"/>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6" name="Google Shape;136;p47"/>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7" name="Google Shape;137;p47"/>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8" name="Google Shape;138;p47"/>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9" name="Google Shape;139;p47"/>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0" name="Google Shape;140;p47"/>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1" name="Google Shape;141;p47"/>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2" name="Google Shape;142;p47"/>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3" name="Google Shape;143;p47"/>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4" name="Google Shape;144;p47"/>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5" name="Google Shape;145;p47"/>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6" name="Google Shape;146;p47"/>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7" name="Google Shape;147;p47"/>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8" name="Google Shape;148;p47"/>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9" name="Google Shape;149;p47"/>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0" name="Google Shape;150;p47"/>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1" name="Google Shape;151;p47"/>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2" name="Google Shape;152;p47"/>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3" name="Google Shape;153;p47"/>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4" name="Google Shape;154;p47"/>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5" name="Google Shape;155;p47"/>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6" name="Google Shape;156;p47"/>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7" name="Google Shape;157;p47"/>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8" name="Google Shape;158;p47"/>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9" name="Google Shape;159;p47"/>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60" name="Google Shape;160;p47"/>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61" name="Google Shape;161;p47"/>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62" name="Google Shape;162;p47"/>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163" name="Google Shape;163;p47"/>
          <p:cNvSpPr txBox="1"/>
          <p:nvPr>
            <p:ph type="title"/>
          </p:nvPr>
        </p:nvSpPr>
        <p:spPr>
          <a:xfrm>
            <a:off x="691078" y="718115"/>
            <a:ext cx="10312571" cy="278150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47"/>
          <p:cNvSpPr txBox="1"/>
          <p:nvPr>
            <p:ph idx="1" type="body"/>
          </p:nvPr>
        </p:nvSpPr>
        <p:spPr>
          <a:xfrm>
            <a:off x="691078" y="3753350"/>
            <a:ext cx="10312571" cy="199157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800"/>
              <a:buNone/>
              <a:defRPr sz="2400">
                <a:solidFill>
                  <a:schemeClr val="dk2"/>
                </a:solidFill>
                <a:latin typeface="Arial"/>
                <a:ea typeface="Arial"/>
                <a:cs typeface="Arial"/>
                <a:sym typeface="Arial"/>
              </a:defRPr>
            </a:lvl1pPr>
            <a:lvl2pPr indent="-228600" lvl="1" marL="914400" algn="l">
              <a:lnSpc>
                <a:spcPct val="110000"/>
              </a:lnSpc>
              <a:spcBef>
                <a:spcPts val="500"/>
              </a:spcBef>
              <a:spcAft>
                <a:spcPts val="0"/>
              </a:spcAft>
              <a:buSzPts val="1500"/>
              <a:buNone/>
              <a:defRPr sz="2000">
                <a:solidFill>
                  <a:srgbClr val="888888"/>
                </a:solidFill>
              </a:defRPr>
            </a:lvl2pPr>
            <a:lvl3pPr indent="-228600" lvl="2" marL="1371600" algn="l">
              <a:lnSpc>
                <a:spcPct val="110000"/>
              </a:lnSpc>
              <a:spcBef>
                <a:spcPts val="500"/>
              </a:spcBef>
              <a:spcAft>
                <a:spcPts val="0"/>
              </a:spcAft>
              <a:buSzPts val="1350"/>
              <a:buNone/>
              <a:defRPr sz="1800">
                <a:solidFill>
                  <a:srgbClr val="888888"/>
                </a:solidFill>
              </a:defRPr>
            </a:lvl3pPr>
            <a:lvl4pPr indent="-228600" lvl="3" marL="1828800" algn="l">
              <a:lnSpc>
                <a:spcPct val="110000"/>
              </a:lnSpc>
              <a:spcBef>
                <a:spcPts val="500"/>
              </a:spcBef>
              <a:spcAft>
                <a:spcPts val="0"/>
              </a:spcAft>
              <a:buSzPts val="1200"/>
              <a:buNone/>
              <a:defRPr sz="1600">
                <a:solidFill>
                  <a:srgbClr val="888888"/>
                </a:solidFill>
              </a:defRPr>
            </a:lvl4pPr>
            <a:lvl5pPr indent="-228600" lvl="4" marL="2286000" algn="l">
              <a:lnSpc>
                <a:spcPct val="110000"/>
              </a:lnSpc>
              <a:spcBef>
                <a:spcPts val="500"/>
              </a:spcBef>
              <a:spcAft>
                <a:spcPts val="0"/>
              </a:spcAft>
              <a:buSzPts val="12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5" name="Google Shape;165;p47"/>
          <p:cNvSpPr/>
          <p:nvPr/>
        </p:nvSpPr>
        <p:spPr>
          <a:xfrm rot="-8100000">
            <a:off x="-281093" y="2607907"/>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47"/>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7"/>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7"/>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9" name="Shape 169"/>
        <p:cNvGrpSpPr/>
        <p:nvPr/>
      </p:nvGrpSpPr>
      <p:grpSpPr>
        <a:xfrm>
          <a:off x="0" y="0"/>
          <a:ext cx="0" cy="0"/>
          <a:chOff x="0" y="0"/>
          <a:chExt cx="0" cy="0"/>
        </a:xfrm>
      </p:grpSpPr>
      <p:sp>
        <p:nvSpPr>
          <p:cNvPr id="170" name="Google Shape;170;p48"/>
          <p:cNvSpPr txBox="1"/>
          <p:nvPr>
            <p:ph type="title"/>
          </p:nvPr>
        </p:nvSpPr>
        <p:spPr>
          <a:xfrm>
            <a:off x="691078" y="722903"/>
            <a:ext cx="10312571" cy="135484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48"/>
          <p:cNvSpPr txBox="1"/>
          <p:nvPr>
            <p:ph idx="1" type="body"/>
          </p:nvPr>
        </p:nvSpPr>
        <p:spPr>
          <a:xfrm>
            <a:off x="691078" y="2345843"/>
            <a:ext cx="5009584" cy="3274372"/>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48"/>
          <p:cNvSpPr txBox="1"/>
          <p:nvPr>
            <p:ph idx="2" type="body"/>
          </p:nvPr>
        </p:nvSpPr>
        <p:spPr>
          <a:xfrm>
            <a:off x="5935075" y="2345843"/>
            <a:ext cx="5068574" cy="3274372"/>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48"/>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8"/>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48"/>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6" name="Shape 176"/>
        <p:cNvGrpSpPr/>
        <p:nvPr/>
      </p:nvGrpSpPr>
      <p:grpSpPr>
        <a:xfrm>
          <a:off x="0" y="0"/>
          <a:ext cx="0" cy="0"/>
          <a:chOff x="0" y="0"/>
          <a:chExt cx="0" cy="0"/>
        </a:xfrm>
      </p:grpSpPr>
      <p:sp>
        <p:nvSpPr>
          <p:cNvPr id="177" name="Google Shape;177;p49"/>
          <p:cNvSpPr txBox="1"/>
          <p:nvPr>
            <p:ph type="title"/>
          </p:nvPr>
        </p:nvSpPr>
        <p:spPr>
          <a:xfrm>
            <a:off x="691078" y="722900"/>
            <a:ext cx="10320062" cy="140750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49"/>
          <p:cNvSpPr txBox="1"/>
          <p:nvPr>
            <p:ph idx="1" type="body"/>
          </p:nvPr>
        </p:nvSpPr>
        <p:spPr>
          <a:xfrm>
            <a:off x="691078" y="2331481"/>
            <a:ext cx="4963444" cy="54007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1800"/>
              <a:buNone/>
              <a:defRPr b="0" i="1" sz="2400"/>
            </a:lvl1pPr>
            <a:lvl2pPr indent="-228600" lvl="1" marL="914400" algn="l">
              <a:lnSpc>
                <a:spcPct val="110000"/>
              </a:lnSpc>
              <a:spcBef>
                <a:spcPts val="500"/>
              </a:spcBef>
              <a:spcAft>
                <a:spcPts val="0"/>
              </a:spcAft>
              <a:buSzPts val="1500"/>
              <a:buNone/>
              <a:defRPr b="1" sz="2000"/>
            </a:lvl2pPr>
            <a:lvl3pPr indent="-228600" lvl="2" marL="1371600" algn="l">
              <a:lnSpc>
                <a:spcPct val="110000"/>
              </a:lnSpc>
              <a:spcBef>
                <a:spcPts val="500"/>
              </a:spcBef>
              <a:spcAft>
                <a:spcPts val="0"/>
              </a:spcAft>
              <a:buSzPts val="1350"/>
              <a:buNone/>
              <a:defRPr b="1" sz="1800"/>
            </a:lvl3pPr>
            <a:lvl4pPr indent="-228600" lvl="3" marL="1828800" algn="l">
              <a:lnSpc>
                <a:spcPct val="110000"/>
              </a:lnSpc>
              <a:spcBef>
                <a:spcPts val="500"/>
              </a:spcBef>
              <a:spcAft>
                <a:spcPts val="0"/>
              </a:spcAft>
              <a:buSzPts val="1200"/>
              <a:buNone/>
              <a:defRPr b="1" sz="1600"/>
            </a:lvl4pPr>
            <a:lvl5pPr indent="-228600" lvl="4" marL="2286000" algn="l">
              <a:lnSpc>
                <a:spcPct val="110000"/>
              </a:lnSpc>
              <a:spcBef>
                <a:spcPts val="50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p49"/>
          <p:cNvSpPr txBox="1"/>
          <p:nvPr>
            <p:ph idx="2" type="body"/>
          </p:nvPr>
        </p:nvSpPr>
        <p:spPr>
          <a:xfrm>
            <a:off x="691078" y="2954564"/>
            <a:ext cx="4963444" cy="2790357"/>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49"/>
          <p:cNvSpPr txBox="1"/>
          <p:nvPr>
            <p:ph idx="3" type="body"/>
          </p:nvPr>
        </p:nvSpPr>
        <p:spPr>
          <a:xfrm>
            <a:off x="6103351" y="2331481"/>
            <a:ext cx="4900298" cy="54007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1800"/>
              <a:buNone/>
              <a:defRPr b="0" i="1" sz="2400"/>
            </a:lvl1pPr>
            <a:lvl2pPr indent="-228600" lvl="1" marL="914400" algn="l">
              <a:lnSpc>
                <a:spcPct val="110000"/>
              </a:lnSpc>
              <a:spcBef>
                <a:spcPts val="500"/>
              </a:spcBef>
              <a:spcAft>
                <a:spcPts val="0"/>
              </a:spcAft>
              <a:buSzPts val="1500"/>
              <a:buNone/>
              <a:defRPr b="1" sz="2000"/>
            </a:lvl2pPr>
            <a:lvl3pPr indent="-228600" lvl="2" marL="1371600" algn="l">
              <a:lnSpc>
                <a:spcPct val="110000"/>
              </a:lnSpc>
              <a:spcBef>
                <a:spcPts val="500"/>
              </a:spcBef>
              <a:spcAft>
                <a:spcPts val="0"/>
              </a:spcAft>
              <a:buSzPts val="1350"/>
              <a:buNone/>
              <a:defRPr b="1" sz="1800"/>
            </a:lvl3pPr>
            <a:lvl4pPr indent="-228600" lvl="3" marL="1828800" algn="l">
              <a:lnSpc>
                <a:spcPct val="110000"/>
              </a:lnSpc>
              <a:spcBef>
                <a:spcPts val="500"/>
              </a:spcBef>
              <a:spcAft>
                <a:spcPts val="0"/>
              </a:spcAft>
              <a:buSzPts val="1200"/>
              <a:buNone/>
              <a:defRPr b="1" sz="1600"/>
            </a:lvl4pPr>
            <a:lvl5pPr indent="-228600" lvl="4" marL="2286000" algn="l">
              <a:lnSpc>
                <a:spcPct val="110000"/>
              </a:lnSpc>
              <a:spcBef>
                <a:spcPts val="50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1" name="Google Shape;181;p49"/>
          <p:cNvSpPr txBox="1"/>
          <p:nvPr>
            <p:ph idx="4" type="body"/>
          </p:nvPr>
        </p:nvSpPr>
        <p:spPr>
          <a:xfrm>
            <a:off x="6103351" y="2954564"/>
            <a:ext cx="4900298" cy="2790357"/>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9"/>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49"/>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9"/>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85" name="Shape 185"/>
        <p:cNvGrpSpPr/>
        <p:nvPr/>
      </p:nvGrpSpPr>
      <p:grpSpPr>
        <a:xfrm>
          <a:off x="0" y="0"/>
          <a:ext cx="0" cy="0"/>
          <a:chOff x="0" y="0"/>
          <a:chExt cx="0" cy="0"/>
        </a:xfrm>
      </p:grpSpPr>
      <p:sp>
        <p:nvSpPr>
          <p:cNvPr id="186" name="Google Shape;186;p50"/>
          <p:cNvSpPr/>
          <p:nvPr/>
        </p:nvSpPr>
        <p:spPr>
          <a:xfrm rot="-8100000">
            <a:off x="-281092" y="3144857"/>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50"/>
          <p:cNvSpPr txBox="1"/>
          <p:nvPr>
            <p:ph type="title"/>
          </p:nvPr>
        </p:nvSpPr>
        <p:spPr>
          <a:xfrm>
            <a:off x="683587" y="713677"/>
            <a:ext cx="4499914" cy="299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50"/>
          <p:cNvSpPr txBox="1"/>
          <p:nvPr>
            <p:ph idx="1" type="body"/>
          </p:nvPr>
        </p:nvSpPr>
        <p:spPr>
          <a:xfrm>
            <a:off x="5698672" y="708102"/>
            <a:ext cx="5656716" cy="5430644"/>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SzPts val="2400"/>
              <a:buChar char="▪"/>
              <a:defRPr sz="3200"/>
            </a:lvl1pPr>
            <a:lvl2pPr indent="-361950" lvl="1" marL="914400" algn="l">
              <a:lnSpc>
                <a:spcPct val="110000"/>
              </a:lnSpc>
              <a:spcBef>
                <a:spcPts val="500"/>
              </a:spcBef>
              <a:spcAft>
                <a:spcPts val="0"/>
              </a:spcAft>
              <a:buSzPts val="2100"/>
              <a:buChar char="▪"/>
              <a:defRPr sz="2800"/>
            </a:lvl2pPr>
            <a:lvl3pPr indent="-342900" lvl="2" marL="1371600" algn="l">
              <a:lnSpc>
                <a:spcPct val="110000"/>
              </a:lnSpc>
              <a:spcBef>
                <a:spcPts val="500"/>
              </a:spcBef>
              <a:spcAft>
                <a:spcPts val="0"/>
              </a:spcAft>
              <a:buSzPts val="1800"/>
              <a:buChar char="▪"/>
              <a:defRPr sz="2400"/>
            </a:lvl3pPr>
            <a:lvl4pPr indent="-323850" lvl="3" marL="1828800" algn="l">
              <a:lnSpc>
                <a:spcPct val="110000"/>
              </a:lnSpc>
              <a:spcBef>
                <a:spcPts val="500"/>
              </a:spcBef>
              <a:spcAft>
                <a:spcPts val="0"/>
              </a:spcAft>
              <a:buSzPts val="1500"/>
              <a:buChar char="▪"/>
              <a:defRPr sz="2000"/>
            </a:lvl4pPr>
            <a:lvl5pPr indent="-323850" lvl="4" marL="2286000" algn="l">
              <a:lnSpc>
                <a:spcPct val="110000"/>
              </a:lnSpc>
              <a:spcBef>
                <a:spcPts val="5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9" name="Google Shape;189;p50"/>
          <p:cNvSpPr txBox="1"/>
          <p:nvPr>
            <p:ph idx="2" type="body"/>
          </p:nvPr>
        </p:nvSpPr>
        <p:spPr>
          <a:xfrm>
            <a:off x="683587" y="3976544"/>
            <a:ext cx="4499914" cy="2162201"/>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800"/>
              <a:buNone/>
              <a:defRPr b="0" i="1" sz="2400">
                <a:solidFill>
                  <a:schemeClr val="dk1"/>
                </a:solidFill>
                <a:latin typeface="Arial"/>
                <a:ea typeface="Arial"/>
                <a:cs typeface="Arial"/>
                <a:sym typeface="Arial"/>
              </a:defRPr>
            </a:lvl1pPr>
            <a:lvl2pPr indent="-228600" lvl="1" marL="914400" algn="l">
              <a:lnSpc>
                <a:spcPct val="110000"/>
              </a:lnSpc>
              <a:spcBef>
                <a:spcPts val="500"/>
              </a:spcBef>
              <a:spcAft>
                <a:spcPts val="0"/>
              </a:spcAft>
              <a:buSzPts val="1050"/>
              <a:buNone/>
              <a:defRPr sz="1400"/>
            </a:lvl2pPr>
            <a:lvl3pPr indent="-228600" lvl="2" marL="1371600" algn="l">
              <a:lnSpc>
                <a:spcPct val="110000"/>
              </a:lnSpc>
              <a:spcBef>
                <a:spcPts val="500"/>
              </a:spcBef>
              <a:spcAft>
                <a:spcPts val="0"/>
              </a:spcAft>
              <a:buSzPts val="900"/>
              <a:buNone/>
              <a:defRPr sz="1200"/>
            </a:lvl3pPr>
            <a:lvl4pPr indent="-228600" lvl="3" marL="1828800" algn="l">
              <a:lnSpc>
                <a:spcPct val="110000"/>
              </a:lnSpc>
              <a:spcBef>
                <a:spcPts val="500"/>
              </a:spcBef>
              <a:spcAft>
                <a:spcPts val="0"/>
              </a:spcAft>
              <a:buSzPts val="750"/>
              <a:buNone/>
              <a:defRPr sz="1000"/>
            </a:lvl4pPr>
            <a:lvl5pPr indent="-228600" lvl="4" marL="2286000" algn="l">
              <a:lnSpc>
                <a:spcPct val="110000"/>
              </a:lnSpc>
              <a:spcBef>
                <a:spcPts val="5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grpSp>
        <p:nvGrpSpPr>
          <p:cNvPr id="190" name="Google Shape;190;p50"/>
          <p:cNvGrpSpPr/>
          <p:nvPr/>
        </p:nvGrpSpPr>
        <p:grpSpPr>
          <a:xfrm>
            <a:off x="-6214" y="-1"/>
            <a:ext cx="12214827" cy="6858000"/>
            <a:chOff x="-6214" y="-1"/>
            <a:chExt cx="12214827" cy="6858000"/>
          </a:xfrm>
        </p:grpSpPr>
        <p:cxnSp>
          <p:nvCxnSpPr>
            <p:cNvPr id="191" name="Google Shape;191;p50"/>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2" name="Google Shape;192;p50"/>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3" name="Google Shape;193;p50"/>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4" name="Google Shape;194;p50"/>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5" name="Google Shape;195;p50"/>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6" name="Google Shape;196;p50"/>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7" name="Google Shape;197;p50"/>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8" name="Google Shape;198;p50"/>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9" name="Google Shape;199;p50"/>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0" name="Google Shape;200;p50"/>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1" name="Google Shape;201;p50"/>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2" name="Google Shape;202;p50"/>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3" name="Google Shape;203;p50"/>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4" name="Google Shape;204;p50"/>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5" name="Google Shape;205;p50"/>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6" name="Google Shape;206;p50"/>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7" name="Google Shape;207;p50"/>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8" name="Google Shape;208;p50"/>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9" name="Google Shape;209;p50"/>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0" name="Google Shape;210;p50"/>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1" name="Google Shape;211;p50"/>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2" name="Google Shape;212;p50"/>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3" name="Google Shape;213;p50"/>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4" name="Google Shape;214;p50"/>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5" name="Google Shape;215;p50"/>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6" name="Google Shape;216;p50"/>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7" name="Google Shape;217;p50"/>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8" name="Google Shape;218;p50"/>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9" name="Google Shape;219;p50"/>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20" name="Google Shape;220;p50"/>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21" name="Google Shape;221;p50"/>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222" name="Google Shape;222;p50"/>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50"/>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50"/>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25" name="Shape 225"/>
        <p:cNvGrpSpPr/>
        <p:nvPr/>
      </p:nvGrpSpPr>
      <p:grpSpPr>
        <a:xfrm>
          <a:off x="0" y="0"/>
          <a:ext cx="0" cy="0"/>
          <a:chOff x="0" y="0"/>
          <a:chExt cx="0" cy="0"/>
        </a:xfrm>
      </p:grpSpPr>
      <p:grpSp>
        <p:nvGrpSpPr>
          <p:cNvPr id="226" name="Google Shape;226;p51"/>
          <p:cNvGrpSpPr/>
          <p:nvPr/>
        </p:nvGrpSpPr>
        <p:grpSpPr>
          <a:xfrm>
            <a:off x="-6214" y="-1"/>
            <a:ext cx="12214827" cy="6858000"/>
            <a:chOff x="-6214" y="-1"/>
            <a:chExt cx="12214827" cy="6858000"/>
          </a:xfrm>
        </p:grpSpPr>
        <p:cxnSp>
          <p:nvCxnSpPr>
            <p:cNvPr id="227" name="Google Shape;227;p51"/>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28" name="Google Shape;228;p51"/>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29" name="Google Shape;229;p51"/>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0" name="Google Shape;230;p51"/>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1" name="Google Shape;231;p51"/>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2" name="Google Shape;232;p51"/>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3" name="Google Shape;233;p51"/>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4" name="Google Shape;234;p51"/>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5" name="Google Shape;235;p51"/>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6" name="Google Shape;236;p51"/>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7" name="Google Shape;237;p51"/>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8" name="Google Shape;238;p51"/>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9" name="Google Shape;239;p51"/>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0" name="Google Shape;240;p51"/>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1" name="Google Shape;241;p51"/>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2" name="Google Shape;242;p51"/>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3" name="Google Shape;243;p51"/>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4" name="Google Shape;244;p51"/>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5" name="Google Shape;245;p51"/>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6" name="Google Shape;246;p51"/>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7" name="Google Shape;247;p51"/>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8" name="Google Shape;248;p51"/>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9" name="Google Shape;249;p51"/>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0" name="Google Shape;250;p51"/>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1" name="Google Shape;251;p51"/>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2" name="Google Shape;252;p51"/>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3" name="Google Shape;253;p51"/>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4" name="Google Shape;254;p51"/>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5" name="Google Shape;255;p51"/>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6" name="Google Shape;256;p51"/>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7" name="Google Shape;257;p51"/>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258" name="Google Shape;258;p51"/>
          <p:cNvSpPr txBox="1"/>
          <p:nvPr>
            <p:ph type="title"/>
          </p:nvPr>
        </p:nvSpPr>
        <p:spPr>
          <a:xfrm>
            <a:off x="683587" y="713677"/>
            <a:ext cx="4434823" cy="302051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1"/>
          <p:cNvSpPr/>
          <p:nvPr>
            <p:ph idx="2" type="pic"/>
          </p:nvPr>
        </p:nvSpPr>
        <p:spPr>
          <a:xfrm>
            <a:off x="5698672" y="713677"/>
            <a:ext cx="5304977" cy="5430645"/>
          </a:xfrm>
          <a:prstGeom prst="rect">
            <a:avLst/>
          </a:prstGeom>
          <a:noFill/>
          <a:ln>
            <a:noFill/>
          </a:ln>
        </p:spPr>
      </p:sp>
      <p:sp>
        <p:nvSpPr>
          <p:cNvPr id="260" name="Google Shape;260;p51"/>
          <p:cNvSpPr/>
          <p:nvPr/>
        </p:nvSpPr>
        <p:spPr>
          <a:xfrm rot="-8100000">
            <a:off x="-281093" y="3143304"/>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51"/>
          <p:cNvSpPr txBox="1"/>
          <p:nvPr>
            <p:ph idx="1" type="body"/>
          </p:nvPr>
        </p:nvSpPr>
        <p:spPr>
          <a:xfrm>
            <a:off x="683587" y="3970330"/>
            <a:ext cx="4434823" cy="217399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800"/>
              <a:buNone/>
              <a:defRPr b="0" i="1" sz="2400">
                <a:solidFill>
                  <a:schemeClr val="dk1"/>
                </a:solidFill>
                <a:latin typeface="Arial"/>
                <a:ea typeface="Arial"/>
                <a:cs typeface="Arial"/>
                <a:sym typeface="Arial"/>
              </a:defRPr>
            </a:lvl1pPr>
            <a:lvl2pPr indent="-228600" lvl="1" marL="914400" algn="l">
              <a:lnSpc>
                <a:spcPct val="110000"/>
              </a:lnSpc>
              <a:spcBef>
                <a:spcPts val="500"/>
              </a:spcBef>
              <a:spcAft>
                <a:spcPts val="0"/>
              </a:spcAft>
              <a:buSzPts val="1050"/>
              <a:buNone/>
              <a:defRPr sz="1400"/>
            </a:lvl2pPr>
            <a:lvl3pPr indent="-228600" lvl="2" marL="1371600" algn="l">
              <a:lnSpc>
                <a:spcPct val="110000"/>
              </a:lnSpc>
              <a:spcBef>
                <a:spcPts val="500"/>
              </a:spcBef>
              <a:spcAft>
                <a:spcPts val="0"/>
              </a:spcAft>
              <a:buSzPts val="900"/>
              <a:buNone/>
              <a:defRPr sz="1200"/>
            </a:lvl3pPr>
            <a:lvl4pPr indent="-228600" lvl="3" marL="1828800" algn="l">
              <a:lnSpc>
                <a:spcPct val="110000"/>
              </a:lnSpc>
              <a:spcBef>
                <a:spcPts val="500"/>
              </a:spcBef>
              <a:spcAft>
                <a:spcPts val="0"/>
              </a:spcAft>
              <a:buSzPts val="750"/>
              <a:buNone/>
              <a:defRPr sz="1000"/>
            </a:lvl4pPr>
            <a:lvl5pPr indent="-228600" lvl="4" marL="2286000" algn="l">
              <a:lnSpc>
                <a:spcPct val="110000"/>
              </a:lnSpc>
              <a:spcBef>
                <a:spcPts val="5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2" name="Google Shape;262;p51"/>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51"/>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51"/>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42"/>
          <p:cNvGrpSpPr/>
          <p:nvPr/>
        </p:nvGrpSpPr>
        <p:grpSpPr>
          <a:xfrm>
            <a:off x="-6214" y="-1"/>
            <a:ext cx="12214827" cy="6858000"/>
            <a:chOff x="-6214" y="-1"/>
            <a:chExt cx="12214827" cy="6858000"/>
          </a:xfrm>
        </p:grpSpPr>
        <p:cxnSp>
          <p:nvCxnSpPr>
            <p:cNvPr id="7" name="Google Shape;7;p42"/>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 name="Google Shape;8;p42"/>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9" name="Google Shape;9;p42"/>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0" name="Google Shape;10;p42"/>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1" name="Google Shape;11;p42"/>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2" name="Google Shape;12;p42"/>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3" name="Google Shape;13;p42"/>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4" name="Google Shape;14;p42"/>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5" name="Google Shape;15;p42"/>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6" name="Google Shape;16;p42"/>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7" name="Google Shape;17;p42"/>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8" name="Google Shape;18;p42"/>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19" name="Google Shape;19;p42"/>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0" name="Google Shape;20;p42"/>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1" name="Google Shape;21;p42"/>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2" name="Google Shape;22;p42"/>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3" name="Google Shape;23;p42"/>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4" name="Google Shape;24;p42"/>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5" name="Google Shape;25;p42"/>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6" name="Google Shape;26;p42"/>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7" name="Google Shape;27;p42"/>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8" name="Google Shape;28;p42"/>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29" name="Google Shape;29;p42"/>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 name="Google Shape;30;p42"/>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 name="Google Shape;31;p42"/>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 name="Google Shape;32;p42"/>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 name="Google Shape;33;p42"/>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 name="Google Shape;34;p42"/>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 name="Google Shape;35;p42"/>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 name="Google Shape;36;p42"/>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 name="Google Shape;37;p42"/>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38" name="Google Shape;38;p42"/>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42"/>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1000"/>
              </a:spcBef>
              <a:spcAft>
                <a:spcPts val="0"/>
              </a:spcAft>
              <a:buClr>
                <a:srgbClr val="77B271"/>
              </a:buClr>
              <a:buSzPts val="1500"/>
              <a:buFont typeface="Noto Sans Symbols"/>
              <a:buChar char="▪"/>
              <a:defRPr b="0" i="0" sz="2000" u="none" cap="none" strike="noStrike">
                <a:solidFill>
                  <a:schemeClr val="dk2"/>
                </a:solidFill>
                <a:latin typeface="Arial"/>
                <a:ea typeface="Arial"/>
                <a:cs typeface="Arial"/>
                <a:sym typeface="Arial"/>
              </a:defRPr>
            </a:lvl1pPr>
            <a:lvl2pPr indent="-314325" lvl="1" marL="914400" marR="0" rtl="0" algn="l">
              <a:lnSpc>
                <a:spcPct val="110000"/>
              </a:lnSpc>
              <a:spcBef>
                <a:spcPts val="500"/>
              </a:spcBef>
              <a:spcAft>
                <a:spcPts val="0"/>
              </a:spcAft>
              <a:buClr>
                <a:srgbClr val="77B271"/>
              </a:buClr>
              <a:buSzPts val="1350"/>
              <a:buFont typeface="Noto Sans Symbols"/>
              <a:buChar char="▪"/>
              <a:defRPr b="0" i="0" sz="1800" u="none" cap="none" strike="noStrike">
                <a:solidFill>
                  <a:schemeClr val="dk2"/>
                </a:solidFill>
                <a:latin typeface="Arial"/>
                <a:ea typeface="Arial"/>
                <a:cs typeface="Arial"/>
                <a:sym typeface="Arial"/>
              </a:defRPr>
            </a:lvl2pPr>
            <a:lvl3pPr indent="-304800" lvl="2" marL="1371600" marR="0" rtl="0" algn="l">
              <a:lnSpc>
                <a:spcPct val="110000"/>
              </a:lnSpc>
              <a:spcBef>
                <a:spcPts val="500"/>
              </a:spcBef>
              <a:spcAft>
                <a:spcPts val="0"/>
              </a:spcAft>
              <a:buClr>
                <a:srgbClr val="77B271"/>
              </a:buClr>
              <a:buSzPts val="1200"/>
              <a:buFont typeface="Noto Sans Symbols"/>
              <a:buChar char="▪"/>
              <a:defRPr b="0" i="0" sz="1600" u="none" cap="none" strike="noStrike">
                <a:solidFill>
                  <a:schemeClr val="dk2"/>
                </a:solidFill>
                <a:latin typeface="Arial"/>
                <a:ea typeface="Arial"/>
                <a:cs typeface="Arial"/>
                <a:sym typeface="Arial"/>
              </a:defRPr>
            </a:lvl3pPr>
            <a:lvl4pPr indent="-295275" lvl="3" marL="1828800" marR="0" rtl="0" algn="l">
              <a:lnSpc>
                <a:spcPct val="110000"/>
              </a:lnSpc>
              <a:spcBef>
                <a:spcPts val="500"/>
              </a:spcBef>
              <a:spcAft>
                <a:spcPts val="0"/>
              </a:spcAft>
              <a:buClr>
                <a:srgbClr val="77B271"/>
              </a:buClr>
              <a:buSzPts val="1050"/>
              <a:buFont typeface="Noto Sans Symbols"/>
              <a:buChar char="▪"/>
              <a:defRPr b="0" i="0" sz="1400" u="none" cap="none" strike="noStrike">
                <a:solidFill>
                  <a:schemeClr val="dk2"/>
                </a:solidFill>
                <a:latin typeface="Arial"/>
                <a:ea typeface="Arial"/>
                <a:cs typeface="Arial"/>
                <a:sym typeface="Arial"/>
              </a:defRPr>
            </a:lvl4pPr>
            <a:lvl5pPr indent="-295275" lvl="4" marL="2286000" marR="0" rtl="0" algn="l">
              <a:lnSpc>
                <a:spcPct val="110000"/>
              </a:lnSpc>
              <a:spcBef>
                <a:spcPts val="500"/>
              </a:spcBef>
              <a:spcAft>
                <a:spcPts val="0"/>
              </a:spcAft>
              <a:buClr>
                <a:srgbClr val="77B271"/>
              </a:buClr>
              <a:buSzPts val="1050"/>
              <a:buFont typeface="Noto Sans Symbols"/>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42"/>
          <p:cNvSpPr txBox="1"/>
          <p:nvPr>
            <p:ph idx="10" type="dt"/>
          </p:nvPr>
        </p:nvSpPr>
        <p:spPr>
          <a:xfrm>
            <a:off x="683587" y="6215870"/>
            <a:ext cx="3843779" cy="41712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42"/>
          <p:cNvSpPr txBox="1"/>
          <p:nvPr>
            <p:ph idx="11" type="ftr"/>
          </p:nvPr>
        </p:nvSpPr>
        <p:spPr>
          <a:xfrm>
            <a:off x="691078" y="236364"/>
            <a:ext cx="4114800" cy="41712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42"/>
          <p:cNvSpPr txBox="1"/>
          <p:nvPr>
            <p:ph idx="12" type="sldNum"/>
          </p:nvPr>
        </p:nvSpPr>
        <p:spPr>
          <a:xfrm>
            <a:off x="11003649" y="6215870"/>
            <a:ext cx="979151" cy="417126"/>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900" u="none" cap="none" strike="noStrike">
                <a:solidFill>
                  <a:srgbClr val="888888"/>
                </a:solidFill>
                <a:latin typeface="Arial"/>
                <a:ea typeface="Arial"/>
                <a:cs typeface="Arial"/>
                <a:sym typeface="Arial"/>
              </a:defRPr>
            </a:lvl1pPr>
            <a:lvl2pPr indent="0" lvl="1" marL="0" marR="0" rtl="0" algn="ctr">
              <a:spcBef>
                <a:spcPts val="0"/>
              </a:spcBef>
              <a:buNone/>
              <a:defRPr b="0" i="0" sz="900" u="none" cap="none" strike="noStrike">
                <a:solidFill>
                  <a:srgbClr val="888888"/>
                </a:solidFill>
                <a:latin typeface="Arial"/>
                <a:ea typeface="Arial"/>
                <a:cs typeface="Arial"/>
                <a:sym typeface="Arial"/>
              </a:defRPr>
            </a:lvl2pPr>
            <a:lvl3pPr indent="0" lvl="2" marL="0" marR="0" rtl="0" algn="ctr">
              <a:spcBef>
                <a:spcPts val="0"/>
              </a:spcBef>
              <a:buNone/>
              <a:defRPr b="0" i="0" sz="900" u="none" cap="none" strike="noStrike">
                <a:solidFill>
                  <a:srgbClr val="888888"/>
                </a:solidFill>
                <a:latin typeface="Arial"/>
                <a:ea typeface="Arial"/>
                <a:cs typeface="Arial"/>
                <a:sym typeface="Arial"/>
              </a:defRPr>
            </a:lvl3pPr>
            <a:lvl4pPr indent="0" lvl="3" marL="0" marR="0" rtl="0" algn="ctr">
              <a:spcBef>
                <a:spcPts val="0"/>
              </a:spcBef>
              <a:buNone/>
              <a:defRPr b="0" i="0" sz="900" u="none" cap="none" strike="noStrike">
                <a:solidFill>
                  <a:srgbClr val="888888"/>
                </a:solidFill>
                <a:latin typeface="Arial"/>
                <a:ea typeface="Arial"/>
                <a:cs typeface="Arial"/>
                <a:sym typeface="Arial"/>
              </a:defRPr>
            </a:lvl4pPr>
            <a:lvl5pPr indent="0" lvl="4" marL="0" marR="0" rtl="0" algn="ctr">
              <a:spcBef>
                <a:spcPts val="0"/>
              </a:spcBef>
              <a:buNone/>
              <a:defRPr b="0" i="0" sz="900" u="none" cap="none" strike="noStrike">
                <a:solidFill>
                  <a:srgbClr val="888888"/>
                </a:solidFill>
                <a:latin typeface="Arial"/>
                <a:ea typeface="Arial"/>
                <a:cs typeface="Arial"/>
                <a:sym typeface="Arial"/>
              </a:defRPr>
            </a:lvl5pPr>
            <a:lvl6pPr indent="0" lvl="5" marL="0" marR="0" rtl="0" algn="ctr">
              <a:spcBef>
                <a:spcPts val="0"/>
              </a:spcBef>
              <a:buNone/>
              <a:defRPr b="0" i="0" sz="900" u="none" cap="none" strike="noStrike">
                <a:solidFill>
                  <a:srgbClr val="888888"/>
                </a:solidFill>
                <a:latin typeface="Arial"/>
                <a:ea typeface="Arial"/>
                <a:cs typeface="Arial"/>
                <a:sym typeface="Arial"/>
              </a:defRPr>
            </a:lvl6pPr>
            <a:lvl7pPr indent="0" lvl="6" marL="0" marR="0" rtl="0" algn="ctr">
              <a:spcBef>
                <a:spcPts val="0"/>
              </a:spcBef>
              <a:buNone/>
              <a:defRPr b="0" i="0" sz="900" u="none" cap="none" strike="noStrike">
                <a:solidFill>
                  <a:srgbClr val="888888"/>
                </a:solidFill>
                <a:latin typeface="Arial"/>
                <a:ea typeface="Arial"/>
                <a:cs typeface="Arial"/>
                <a:sym typeface="Arial"/>
              </a:defRPr>
            </a:lvl7pPr>
            <a:lvl8pPr indent="0" lvl="7" marL="0" marR="0" rtl="0" algn="ctr">
              <a:spcBef>
                <a:spcPts val="0"/>
              </a:spcBef>
              <a:buNone/>
              <a:defRPr b="0" i="0" sz="900" u="none" cap="none" strike="noStrike">
                <a:solidFill>
                  <a:srgbClr val="888888"/>
                </a:solidFill>
                <a:latin typeface="Arial"/>
                <a:ea typeface="Arial"/>
                <a:cs typeface="Arial"/>
                <a:sym typeface="Arial"/>
              </a:defRPr>
            </a:lvl8pPr>
            <a:lvl9pPr indent="0" lvl="8" marL="0" marR="0" rtl="0" algn="ctr">
              <a:spcBef>
                <a:spcPts val="0"/>
              </a:spcBef>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42"/>
          <p:cNvSpPr/>
          <p:nvPr/>
        </p:nvSpPr>
        <p:spPr>
          <a:xfrm rot="-8100000">
            <a:off x="-281094" y="1516214"/>
            <a:ext cx="568289" cy="568289"/>
          </a:xfrm>
          <a:prstGeom prst="rtTriangl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fda.gov/regulatory-information/search-fda-guidance-documents/clinical-trials-guidance-documents" TargetMode="External"/><Relationship Id="rId4" Type="http://schemas.openxmlformats.org/officeDocument/2006/relationships/hyperlink" Target="https://www.fda.gov/media/99030/download" TargetMode="External"/><Relationship Id="rId5" Type="http://schemas.openxmlformats.org/officeDocument/2006/relationships/hyperlink" Target="https://www.fda.gov/media/99790/download" TargetMode="External"/><Relationship Id="rId6" Type="http://schemas.openxmlformats.org/officeDocument/2006/relationships/hyperlink" Target="https://www.fda.gov/media/99790/downloa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da.gov/regulatory-information/search-fda-guidance-documents/clinical-trials-guidance-documents" TargetMode="External"/><Relationship Id="rId4" Type="http://schemas.openxmlformats.org/officeDocument/2006/relationships/hyperlink" Target="https://www.fda.gov/regulatory-information/search-fda-guidance-documents/clinical-trials-guidance-documents" TargetMode="External"/><Relationship Id="rId10" Type="http://schemas.openxmlformats.org/officeDocument/2006/relationships/hyperlink" Target="https://www.fda.gov/regulatory-information/search-fda-guidance-documents/electronic-source-data-clinical-investigations" TargetMode="External"/><Relationship Id="rId9" Type="http://schemas.openxmlformats.org/officeDocument/2006/relationships/hyperlink" Target="https://www.fda.gov/regulatory-information/search-fda-guidance-documents/electronic-source-data-clinical-investigations" TargetMode="External"/><Relationship Id="rId5" Type="http://schemas.openxmlformats.org/officeDocument/2006/relationships/hyperlink" Target="https://www.fda.gov/regulatory-information/search-fda-guidance-documents/providing-regulatory-submissions-electronic-format-certain-human-pharmaceutical-product-applications" TargetMode="External"/><Relationship Id="rId6" Type="http://schemas.openxmlformats.org/officeDocument/2006/relationships/hyperlink" Target="https://www.fda.gov/regulatory-information/search-fda-guidance-documents/providing-regulatory-submissions-electronic-format-certain-human-pharmaceutical-product-applications" TargetMode="External"/><Relationship Id="rId7" Type="http://schemas.openxmlformats.org/officeDocument/2006/relationships/hyperlink" Target="https://www.fda.gov/drugs/electronic-regulatory-submission-and-review/cder-data-standards-program" TargetMode="External"/><Relationship Id="rId8" Type="http://schemas.openxmlformats.org/officeDocument/2006/relationships/hyperlink" Target="https://www.fda.gov/drugs/electronic-regulatory-submission-and-review/cder-data-standards-progra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fda.gov/regulatory-information/search-fda-guidance-documents/clinical-trials-guidance-documents" TargetMode="External"/><Relationship Id="rId4" Type="http://schemas.openxmlformats.org/officeDocument/2006/relationships/hyperlink" Target="https://www.fda.gov/drugs/drug-approvals-and-databases/about-drugsfda" TargetMode="External"/><Relationship Id="rId5" Type="http://schemas.openxmlformats.org/officeDocument/2006/relationships/hyperlink" Target="https://www.fda.gov/drugs/drug-approvals-and-databases/about-drugsfda" TargetMode="External"/><Relationship Id="rId6" Type="http://schemas.openxmlformats.org/officeDocument/2006/relationships/hyperlink" Target="https://www.fda.gov/advisory-committees/committees-and-meeting-materials/human-drug-advisory-committees" TargetMode="External"/><Relationship Id="rId7" Type="http://schemas.openxmlformats.org/officeDocument/2006/relationships/hyperlink" Target="https://www.ich.org/" TargetMode="External"/><Relationship Id="rId8" Type="http://schemas.openxmlformats.org/officeDocument/2006/relationships/hyperlink" Target="https://www.ema.europa.eu/en/medicin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15" name="Google Shape;315;p1"/>
          <p:cNvGrpSpPr/>
          <p:nvPr/>
        </p:nvGrpSpPr>
        <p:grpSpPr>
          <a:xfrm>
            <a:off x="-6214" y="-1"/>
            <a:ext cx="12214827" cy="6858000"/>
            <a:chOff x="-6214" y="-1"/>
            <a:chExt cx="12214827" cy="6858000"/>
          </a:xfrm>
        </p:grpSpPr>
        <p:cxnSp>
          <p:nvCxnSpPr>
            <p:cNvPr id="316" name="Google Shape;316;p1"/>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7" name="Google Shape;317;p1"/>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8" name="Google Shape;318;p1"/>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9" name="Google Shape;319;p1"/>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0" name="Google Shape;320;p1"/>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1" name="Google Shape;321;p1"/>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2" name="Google Shape;322;p1"/>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3" name="Google Shape;323;p1"/>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4" name="Google Shape;324;p1"/>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5" name="Google Shape;325;p1"/>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6" name="Google Shape;326;p1"/>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7" name="Google Shape;327;p1"/>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8" name="Google Shape;328;p1"/>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9" name="Google Shape;329;p1"/>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0" name="Google Shape;330;p1"/>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1" name="Google Shape;331;p1"/>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2" name="Google Shape;332;p1"/>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3" name="Google Shape;333;p1"/>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4" name="Google Shape;334;p1"/>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5" name="Google Shape;335;p1"/>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6" name="Google Shape;336;p1"/>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7" name="Google Shape;337;p1"/>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8" name="Google Shape;338;p1"/>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9" name="Google Shape;339;p1"/>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0" name="Google Shape;340;p1"/>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1" name="Google Shape;341;p1"/>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2" name="Google Shape;342;p1"/>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3" name="Google Shape;343;p1"/>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4" name="Google Shape;344;p1"/>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5" name="Google Shape;345;p1"/>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6" name="Google Shape;346;p1"/>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347" name="Google Shape;347;p1"/>
          <p:cNvSpPr/>
          <p:nvPr/>
        </p:nvSpPr>
        <p:spPr>
          <a:xfrm>
            <a:off x="0" y="0"/>
            <a:ext cx="12192000" cy="3995623"/>
          </a:xfrm>
          <a:prstGeom prst="flowChartDocumen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48" name="Google Shape;348;p1"/>
          <p:cNvPicPr preferRelativeResize="0"/>
          <p:nvPr/>
        </p:nvPicPr>
        <p:blipFill rotWithShape="1">
          <a:blip r:embed="rId3">
            <a:alphaModFix amt="60000"/>
          </a:blip>
          <a:srcRect b="32773" l="0" r="1" t="18908"/>
          <a:stretch/>
        </p:blipFill>
        <p:spPr>
          <a:xfrm>
            <a:off x="20" y="10"/>
            <a:ext cx="12185128" cy="3944686"/>
          </a:xfrm>
          <a:custGeom>
            <a:rect b="b" l="l" r="r" t="t"/>
            <a:pathLst>
              <a:path extrusionOk="0" h="3944696" w="12185148">
                <a:moveTo>
                  <a:pt x="0" y="0"/>
                </a:moveTo>
                <a:lnTo>
                  <a:pt x="12185148" y="0"/>
                </a:lnTo>
                <a:lnTo>
                  <a:pt x="12185148" y="3204268"/>
                </a:lnTo>
                <a:cubicBezTo>
                  <a:pt x="6279648" y="3204268"/>
                  <a:pt x="6095102" y="4350040"/>
                  <a:pt x="547161" y="3790988"/>
                </a:cubicBezTo>
                <a:lnTo>
                  <a:pt x="0" y="3732204"/>
                </a:lnTo>
                <a:close/>
              </a:path>
            </a:pathLst>
          </a:custGeom>
          <a:noFill/>
          <a:ln>
            <a:noFill/>
          </a:ln>
        </p:spPr>
      </p:pic>
      <p:sp>
        <p:nvSpPr>
          <p:cNvPr id="349" name="Google Shape;349;p1"/>
          <p:cNvSpPr txBox="1"/>
          <p:nvPr>
            <p:ph type="ctrTitle"/>
          </p:nvPr>
        </p:nvSpPr>
        <p:spPr>
          <a:xfrm>
            <a:off x="691078" y="668980"/>
            <a:ext cx="10809844" cy="18743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FFFF"/>
              </a:buClr>
              <a:buSzPts val="5400"/>
              <a:buFont typeface="Arial"/>
              <a:buNone/>
            </a:pPr>
            <a:r>
              <a:rPr lang="en-US">
                <a:solidFill>
                  <a:srgbClr val="FFFFFF"/>
                </a:solidFill>
              </a:rPr>
              <a:t>Regulatory Science, Statistics,  Innovation, And Education Models</a:t>
            </a:r>
            <a:endParaRPr/>
          </a:p>
        </p:txBody>
      </p:sp>
      <p:sp>
        <p:nvSpPr>
          <p:cNvPr id="350" name="Google Shape;350;p1"/>
          <p:cNvSpPr txBox="1"/>
          <p:nvPr>
            <p:ph idx="1" type="subTitle"/>
          </p:nvPr>
        </p:nvSpPr>
        <p:spPr>
          <a:xfrm>
            <a:off x="691077" y="4536953"/>
            <a:ext cx="7379062" cy="163363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800"/>
              <a:buNone/>
            </a:pPr>
            <a:r>
              <a:rPr lang="en-US"/>
              <a:t>Robert T. O’Neill Ph.D.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0"/>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Regulatory Science</a:t>
            </a:r>
            <a:br>
              <a:rPr lang="en-US" sz="4000"/>
            </a:br>
            <a:r>
              <a:rPr lang="en-US" sz="4000"/>
              <a:t>(FDA definition – see next slide)</a:t>
            </a:r>
            <a:endParaRPr/>
          </a:p>
        </p:txBody>
      </p:sp>
      <p:sp>
        <p:nvSpPr>
          <p:cNvPr id="403" name="Google Shape;403;p10"/>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800"/>
              <a:buFont typeface="Noto Sans Symbols"/>
              <a:buChar char="▪"/>
            </a:pPr>
            <a:r>
              <a:rPr lang="en-US" sz="2400"/>
              <a:t>Regulatory Science is the science of developing new tools, standards, and approaches to assess the safety, efficacy, quality, and performance of all FDA-regulated products. Knowledge gained from CDER science and research increases the certainty and consistency of regulatory decisions and contributes to the development of regulatory guidance documents and best practice standards for pharmaceutical companies.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11"/>
          <p:cNvPicPr preferRelativeResize="0"/>
          <p:nvPr/>
        </p:nvPicPr>
        <p:blipFill rotWithShape="1">
          <a:blip r:embed="rId3">
            <a:alphaModFix/>
          </a:blip>
          <a:srcRect b="0" l="0" r="0" t="0"/>
          <a:stretch/>
        </p:blipFill>
        <p:spPr>
          <a:xfrm>
            <a:off x="1143001" y="457200"/>
            <a:ext cx="4926013" cy="6267450"/>
          </a:xfrm>
          <a:prstGeom prst="rect">
            <a:avLst/>
          </a:prstGeom>
          <a:noFill/>
          <a:ln>
            <a:noFill/>
          </a:ln>
        </p:spPr>
      </p:pic>
      <p:pic>
        <p:nvPicPr>
          <p:cNvPr id="409" name="Google Shape;409;p11"/>
          <p:cNvPicPr preferRelativeResize="0"/>
          <p:nvPr/>
        </p:nvPicPr>
        <p:blipFill rotWithShape="1">
          <a:blip r:embed="rId4">
            <a:alphaModFix/>
          </a:blip>
          <a:srcRect b="0" l="0" r="0" t="0"/>
          <a:stretch/>
        </p:blipFill>
        <p:spPr>
          <a:xfrm>
            <a:off x="6183314" y="457200"/>
            <a:ext cx="4878387" cy="624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2"/>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10000"/>
              </a:lnSpc>
              <a:spcBef>
                <a:spcPts val="0"/>
              </a:spcBef>
              <a:spcAft>
                <a:spcPts val="0"/>
              </a:spcAft>
              <a:buSzPct val="75000"/>
              <a:buChar char="▪"/>
            </a:pPr>
            <a:r>
              <a:rPr lang="en-US"/>
              <a:t>FDA describes regulatory science as </a:t>
            </a:r>
            <a:r>
              <a:rPr b="1" i="1" lang="en-US">
                <a:solidFill>
                  <a:srgbClr val="FF0000"/>
                </a:solidFill>
              </a:rPr>
              <a:t>"the science of developing new tools, standards and approaches to assess the safety, efficacy, quality, and performance of FDA-regulated products”</a:t>
            </a:r>
            <a:endParaRPr/>
          </a:p>
          <a:p>
            <a:pPr indent="-228600" lvl="0" marL="228600" rtl="0" algn="l">
              <a:lnSpc>
                <a:spcPct val="110000"/>
              </a:lnSpc>
              <a:spcBef>
                <a:spcPts val="1000"/>
              </a:spcBef>
              <a:spcAft>
                <a:spcPts val="0"/>
              </a:spcAft>
              <a:buSzPct val="75000"/>
              <a:buChar char="▪"/>
            </a:pPr>
            <a:r>
              <a:rPr lang="en-US"/>
              <a:t>We will discuss the </a:t>
            </a:r>
            <a:r>
              <a:rPr b="1" lang="en-US"/>
              <a:t>role of many  science-based published  guidelines </a:t>
            </a:r>
            <a:r>
              <a:rPr lang="en-US"/>
              <a:t>to implement regulations that provide sponsors the strategies to plan study designs, good clinical practice to conduct and monitor studies, appropriate patient safety assessments and data collection and measurement criteria, data standards, storage and quality that will eventually be evaluated by regulators once a product application is submitted for regulatory approval</a:t>
            </a:r>
            <a:endParaRPr/>
          </a:p>
          <a:p>
            <a:pPr indent="-228600" lvl="0" marL="228600" rtl="0" algn="l">
              <a:lnSpc>
                <a:spcPct val="110000"/>
              </a:lnSpc>
              <a:spcBef>
                <a:spcPts val="1000"/>
              </a:spcBef>
              <a:spcAft>
                <a:spcPts val="0"/>
              </a:spcAft>
              <a:buSzPct val="75000"/>
              <a:buChar char="▪"/>
            </a:pPr>
            <a:r>
              <a:rPr lang="en-US"/>
              <a:t>Despite the importance of regulatory science</a:t>
            </a:r>
            <a:r>
              <a:rPr b="1" lang="en-US"/>
              <a:t>, </a:t>
            </a:r>
            <a:r>
              <a:rPr b="1" lang="en-US">
                <a:solidFill>
                  <a:srgbClr val="FF0000"/>
                </a:solidFill>
              </a:rPr>
              <a:t>there has not been an effort in training for this field in the academic space</a:t>
            </a:r>
            <a:r>
              <a:rPr lang="en-US">
                <a:solidFill>
                  <a:srgbClr val="FF0000"/>
                </a:solidFill>
              </a:rPr>
              <a:t>.</a:t>
            </a:r>
            <a:r>
              <a:rPr lang="en-US"/>
              <a:t> As a result, scientists working in this field, whether as a regulator, academic or in the pharmaceutical industry, have to learn everything on the job</a:t>
            </a:r>
            <a:endParaRPr/>
          </a:p>
        </p:txBody>
      </p:sp>
      <p:sp>
        <p:nvSpPr>
          <p:cNvPr id="415" name="Google Shape;415;p12"/>
          <p:cNvSpPr txBox="1"/>
          <p:nvPr>
            <p:ph type="title"/>
          </p:nvPr>
        </p:nvSpPr>
        <p:spPr>
          <a:xfrm>
            <a:off x="838200" y="365125"/>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Regulatory Science Framework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3"/>
          <p:cNvSpPr txBox="1"/>
          <p:nvPr>
            <p:ph type="title"/>
          </p:nvPr>
        </p:nvSpPr>
        <p:spPr>
          <a:xfrm>
            <a:off x="1902372" y="1999593"/>
            <a:ext cx="8565931" cy="1143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3600"/>
              <a:t>A core component of regulatory science</a:t>
            </a:r>
            <a:br>
              <a:rPr lang="en-US" sz="3600"/>
            </a:br>
            <a:br>
              <a:rPr lang="en-US" sz="3600"/>
            </a:br>
            <a:r>
              <a:rPr lang="en-US" sz="3600">
                <a:solidFill>
                  <a:srgbClr val="FF0000"/>
                </a:solidFill>
              </a:rPr>
              <a:t>Case studies of FDA Advisory Committees evaluating substantial evidence of efficacy (and safety), risk / benefit assessments, study design discussions</a:t>
            </a:r>
            <a:endParaRPr/>
          </a:p>
        </p:txBody>
      </p:sp>
      <p:sp>
        <p:nvSpPr>
          <p:cNvPr id="421" name="Google Shape;421;p13"/>
          <p:cNvSpPr txBox="1"/>
          <p:nvPr>
            <p:ph idx="1" type="body"/>
          </p:nvPr>
        </p:nvSpPr>
        <p:spPr>
          <a:xfrm>
            <a:off x="2094186" y="3321269"/>
            <a:ext cx="7772400"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Font typeface="Arial"/>
              <a:buChar char="●"/>
            </a:pPr>
            <a:r>
              <a:rPr lang="en-US"/>
              <a:t>Those occurring on White Oak campus are webcast , archived and available under Adobe Connect; more recent meetings are on You Tube (eg COVID 19 vaccine meetings)</a:t>
            </a:r>
            <a:endParaRPr/>
          </a:p>
          <a:p>
            <a:pPr indent="-228600" lvl="0" marL="228600" rtl="0" algn="l">
              <a:lnSpc>
                <a:spcPct val="110000"/>
              </a:lnSpc>
              <a:spcBef>
                <a:spcPts val="1000"/>
              </a:spcBef>
              <a:spcAft>
                <a:spcPts val="0"/>
              </a:spcAft>
              <a:buSzPts val="1500"/>
              <a:buFont typeface="Arial"/>
              <a:buChar char="●"/>
            </a:pPr>
            <a:r>
              <a:rPr lang="en-US"/>
              <a:t>Contains industry and FDA slide presentations, briefing packages, minutes, voting results if held and video</a:t>
            </a:r>
            <a:endParaRPr/>
          </a:p>
          <a:p>
            <a:pPr indent="-228600" lvl="0" marL="228600" rtl="0" algn="l">
              <a:lnSpc>
                <a:spcPct val="110000"/>
              </a:lnSpc>
              <a:spcBef>
                <a:spcPts val="1000"/>
              </a:spcBef>
              <a:spcAft>
                <a:spcPts val="0"/>
              </a:spcAft>
              <a:buSzPts val="1500"/>
              <a:buFont typeface="Arial"/>
              <a:buChar char="●"/>
            </a:pPr>
            <a:r>
              <a:rPr lang="en-US"/>
              <a:t>Numerous examples used in the Harvard School of Public Health course and described in the published article in Chance</a:t>
            </a:r>
            <a:endParaRPr/>
          </a:p>
          <a:p>
            <a:pPr indent="-228600" lvl="1" marL="457200" rtl="0" algn="l">
              <a:lnSpc>
                <a:spcPct val="110000"/>
              </a:lnSpc>
              <a:spcBef>
                <a:spcPts val="500"/>
              </a:spcBef>
              <a:spcAft>
                <a:spcPts val="0"/>
              </a:spcAft>
              <a:buSzPts val="1350"/>
              <a:buFont typeface="Arial"/>
              <a:buChar char="●"/>
            </a:pPr>
            <a:r>
              <a:rPr lang="en-US"/>
              <a:t>See later slides on this topic</a:t>
            </a:r>
            <a:endParaRPr/>
          </a:p>
          <a:p>
            <a:pPr indent="-152400" lvl="2" marL="685800" rtl="0" algn="l">
              <a:lnSpc>
                <a:spcPct val="110000"/>
              </a:lnSpc>
              <a:spcBef>
                <a:spcPts val="500"/>
              </a:spcBef>
              <a:spcAft>
                <a:spcPts val="0"/>
              </a:spcAft>
              <a:buSzPts val="12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4"/>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A core component of regulatory science;  Scientific  content in guidances</a:t>
            </a:r>
            <a:endParaRPr/>
          </a:p>
        </p:txBody>
      </p:sp>
      <p:sp>
        <p:nvSpPr>
          <p:cNvPr id="427" name="Google Shape;427;p14"/>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There are extensive Regulatory Guidances on multiple topics of relevance to clinical trials, disease specific study approaches, good clinical practice and quality assurance,  safety assessment </a:t>
            </a:r>
            <a:endParaRPr/>
          </a:p>
          <a:p>
            <a:pPr indent="-228600" lvl="0" marL="228600" rtl="0" algn="l">
              <a:lnSpc>
                <a:spcPct val="110000"/>
              </a:lnSpc>
              <a:spcBef>
                <a:spcPts val="1000"/>
              </a:spcBef>
              <a:spcAft>
                <a:spcPts val="0"/>
              </a:spcAft>
              <a:buSzPts val="1500"/>
              <a:buChar char="▪"/>
            </a:pPr>
            <a:r>
              <a:rPr lang="en-US"/>
              <a:t>FDA, European and Japanese regulatory guidances;	</a:t>
            </a:r>
            <a:endParaRPr/>
          </a:p>
          <a:p>
            <a:pPr indent="-228600" lvl="0" marL="228600" rtl="0" algn="l">
              <a:lnSpc>
                <a:spcPct val="110000"/>
              </a:lnSpc>
              <a:spcBef>
                <a:spcPts val="1000"/>
              </a:spcBef>
              <a:spcAft>
                <a:spcPts val="0"/>
              </a:spcAft>
              <a:buSzPts val="1500"/>
              <a:buChar char="▪"/>
            </a:pPr>
            <a:r>
              <a:rPr lang="en-US"/>
              <a:t>ICH guidances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5"/>
          <p:cNvSpPr txBox="1"/>
          <p:nvPr>
            <p:ph type="title"/>
          </p:nvPr>
        </p:nvSpPr>
        <p:spPr>
          <a:xfrm>
            <a:off x="691079" y="725951"/>
            <a:ext cx="10481418"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1. Recently issued regulatory guidances with substantial statistical content (FDA &amp; ICH)</a:t>
            </a:r>
            <a:br>
              <a:rPr lang="en-US"/>
            </a:br>
            <a:endParaRPr/>
          </a:p>
        </p:txBody>
      </p:sp>
      <p:sp>
        <p:nvSpPr>
          <p:cNvPr id="433" name="Google Shape;433;p15"/>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SzPct val="75000"/>
              <a:buChar char="▪"/>
            </a:pPr>
            <a:r>
              <a:rPr lang="en-US"/>
              <a:t>Adjusting for Covariates in Randomized Clinical Trials for Drugs and Biological Products (Draft) ; May 2021</a:t>
            </a:r>
            <a:endParaRPr/>
          </a:p>
          <a:p>
            <a:pPr indent="-228600" lvl="0" marL="228600" rtl="0" algn="l">
              <a:lnSpc>
                <a:spcPct val="110000"/>
              </a:lnSpc>
              <a:spcBef>
                <a:spcPts val="1000"/>
              </a:spcBef>
              <a:spcAft>
                <a:spcPts val="0"/>
              </a:spcAft>
              <a:buSzPct val="75000"/>
              <a:buChar char="▪"/>
            </a:pPr>
            <a:r>
              <a:rPr lang="en-US"/>
              <a:t>Adaptive Design Clinical Trials for Drugs and Biologic, Guidance for Industry ;December 2019</a:t>
            </a:r>
            <a:endParaRPr/>
          </a:p>
          <a:p>
            <a:pPr indent="-228600" lvl="0" marL="228600" rtl="0" algn="l">
              <a:lnSpc>
                <a:spcPct val="110000"/>
              </a:lnSpc>
              <a:spcBef>
                <a:spcPts val="1000"/>
              </a:spcBef>
              <a:spcAft>
                <a:spcPts val="0"/>
              </a:spcAft>
              <a:buSzPct val="75000"/>
              <a:buChar char="▪"/>
            </a:pPr>
            <a:r>
              <a:rPr lang="en-US"/>
              <a:t>Multiple Endpoints in Clinical Trials ;January 2017</a:t>
            </a:r>
            <a:endParaRPr/>
          </a:p>
          <a:p>
            <a:pPr indent="-228600" lvl="0" marL="228600" rtl="0" algn="l">
              <a:lnSpc>
                <a:spcPct val="110000"/>
              </a:lnSpc>
              <a:spcBef>
                <a:spcPts val="1000"/>
              </a:spcBef>
              <a:spcAft>
                <a:spcPts val="0"/>
              </a:spcAft>
              <a:buSzPct val="75000"/>
              <a:buChar char="▪"/>
            </a:pPr>
            <a:r>
              <a:rPr lang="en-US"/>
              <a:t>E9(R1) Statistical Principles for Clinical Trials: Addendum: Estimands and Sensitivity Analysis in Clinical Trials, Guidance for Industry; May 2021</a:t>
            </a:r>
            <a:endParaRPr/>
          </a:p>
          <a:p>
            <a:pPr indent="-228600" lvl="0" marL="228600" rtl="0" algn="l">
              <a:lnSpc>
                <a:spcPct val="110000"/>
              </a:lnSpc>
              <a:spcBef>
                <a:spcPts val="1000"/>
              </a:spcBef>
              <a:spcAft>
                <a:spcPts val="0"/>
              </a:spcAft>
              <a:buSzPct val="75000"/>
              <a:buChar char="▪"/>
            </a:pPr>
            <a:r>
              <a:rPr lang="en-US"/>
              <a:t>Meta-Analyses of Randomized Controlled Clinical Trials to Evaluate the Safety of Human Drugs or Biological Products, Guidance for Industry (Draft); November 2018</a:t>
            </a:r>
            <a:endParaRPr/>
          </a:p>
          <a:p>
            <a:pPr indent="-228600" lvl="0" marL="228600" rtl="0" algn="l">
              <a:lnSpc>
                <a:spcPct val="110000"/>
              </a:lnSpc>
              <a:spcBef>
                <a:spcPts val="1000"/>
              </a:spcBef>
              <a:spcAft>
                <a:spcPts val="0"/>
              </a:spcAft>
              <a:buSzPct val="75000"/>
              <a:buChar char="▪"/>
            </a:pPr>
            <a:r>
              <a:rPr lang="en-US"/>
              <a:t>E17 General Principles for Planning and Design of Multiregional Clinical Trials, Guidance for Industry; July 2018</a:t>
            </a:r>
            <a:endParaRPr/>
          </a:p>
          <a:p>
            <a:pPr indent="-147637" lvl="0" marL="228600" rtl="0" algn="l">
              <a:lnSpc>
                <a:spcPct val="110000"/>
              </a:lnSpc>
              <a:spcBef>
                <a:spcPts val="1000"/>
              </a:spcBef>
              <a:spcAft>
                <a:spcPts val="0"/>
              </a:spcAft>
              <a:buSzPct val="75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6"/>
          <p:cNvSpPr txBox="1"/>
          <p:nvPr>
            <p:ph type="title"/>
          </p:nvPr>
        </p:nvSpPr>
        <p:spPr>
          <a:xfrm>
            <a:off x="691079" y="725951"/>
            <a:ext cx="10481418"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2. Recently issued regulatory guidances with substantial statistical content (FDA &amp; ICH)</a:t>
            </a:r>
            <a:endParaRPr/>
          </a:p>
        </p:txBody>
      </p:sp>
      <p:sp>
        <p:nvSpPr>
          <p:cNvPr id="439" name="Google Shape;439;p16"/>
          <p:cNvSpPr txBox="1"/>
          <p:nvPr>
            <p:ph idx="1" type="body"/>
          </p:nvPr>
        </p:nvSpPr>
        <p:spPr>
          <a:xfrm>
            <a:off x="691079" y="2907369"/>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E16 Biomarkers Related to Drug or Biotechnology Product Development: Context, Structure, and Format of Qualification Submissions ; August 2011</a:t>
            </a:r>
            <a:endParaRPr/>
          </a:p>
          <a:p>
            <a:pPr indent="-228600" lvl="0" marL="228600" rtl="0" algn="l">
              <a:lnSpc>
                <a:spcPct val="110000"/>
              </a:lnSpc>
              <a:spcBef>
                <a:spcPts val="1000"/>
              </a:spcBef>
              <a:spcAft>
                <a:spcPts val="0"/>
              </a:spcAft>
              <a:buSzPts val="1500"/>
              <a:buChar char="▪"/>
            </a:pPr>
            <a:r>
              <a:rPr lang="en-US"/>
              <a:t>Qualification Process for Drug Development Tools, Guidance for Industry and FDA Staff ; November 2020 (statistical approach known as  MCP-MOD qualified by EMA and FDA - combines dose response estimation with multiple comparison control)</a:t>
            </a:r>
            <a:endParaRPr/>
          </a:p>
          <a:p>
            <a:pPr indent="-228600" lvl="0" marL="228600" rtl="0" algn="l">
              <a:lnSpc>
                <a:spcPct val="110000"/>
              </a:lnSpc>
              <a:spcBef>
                <a:spcPts val="1000"/>
              </a:spcBef>
              <a:spcAft>
                <a:spcPts val="0"/>
              </a:spcAft>
              <a:buSzPts val="1500"/>
              <a:buChar char="▪"/>
            </a:pPr>
            <a:r>
              <a:rPr lang="en-US"/>
              <a:t>COVID-19: Master Protocols Evaluating Drugs and Biological Products for Treatment or Prevention, Guidance for Industry ; May 2021 (umbrella trials, basket trials)</a:t>
            </a:r>
            <a:endParaRPr/>
          </a:p>
          <a:p>
            <a:pPr indent="-133350" lvl="0" marL="228600" rtl="0" algn="l">
              <a:lnSpc>
                <a:spcPct val="110000"/>
              </a:lnSpc>
              <a:spcBef>
                <a:spcPts val="1000"/>
              </a:spcBef>
              <a:spcAft>
                <a:spcPts val="0"/>
              </a:spcAft>
              <a:buSzPts val="15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17"/>
          <p:cNvPicPr preferRelativeResize="0"/>
          <p:nvPr/>
        </p:nvPicPr>
        <p:blipFill rotWithShape="1">
          <a:blip r:embed="rId3">
            <a:alphaModFix/>
          </a:blip>
          <a:srcRect b="0" l="0" r="0" t="0"/>
          <a:stretch/>
        </p:blipFill>
        <p:spPr>
          <a:xfrm>
            <a:off x="594664" y="490936"/>
            <a:ext cx="4296602" cy="6080234"/>
          </a:xfrm>
          <a:prstGeom prst="rect">
            <a:avLst/>
          </a:prstGeom>
          <a:noFill/>
          <a:ln>
            <a:noFill/>
          </a:ln>
        </p:spPr>
      </p:pic>
      <p:pic>
        <p:nvPicPr>
          <p:cNvPr id="445" name="Google Shape;445;p17"/>
          <p:cNvPicPr preferRelativeResize="0"/>
          <p:nvPr/>
        </p:nvPicPr>
        <p:blipFill rotWithShape="1">
          <a:blip r:embed="rId4">
            <a:alphaModFix/>
          </a:blip>
          <a:srcRect b="0" l="0" r="0" t="0"/>
          <a:stretch/>
        </p:blipFill>
        <p:spPr>
          <a:xfrm>
            <a:off x="5896302" y="770424"/>
            <a:ext cx="4709709" cy="6094917"/>
          </a:xfrm>
          <a:prstGeom prst="rect">
            <a:avLst/>
          </a:prstGeom>
          <a:noFill/>
          <a:ln>
            <a:noFill/>
          </a:ln>
        </p:spPr>
      </p:pic>
      <p:sp>
        <p:nvSpPr>
          <p:cNvPr id="446" name="Google Shape;446;p17"/>
          <p:cNvSpPr txBox="1"/>
          <p:nvPr/>
        </p:nvSpPr>
        <p:spPr>
          <a:xfrm>
            <a:off x="2291256" y="121604"/>
            <a:ext cx="67686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Regulatory qualification of a statistical method ; FDA and EMA</a:t>
            </a:r>
            <a:endParaRPr/>
          </a:p>
        </p:txBody>
      </p:sp>
      <p:sp>
        <p:nvSpPr>
          <p:cNvPr id="447" name="Google Shape;447;p17"/>
          <p:cNvSpPr txBox="1"/>
          <p:nvPr/>
        </p:nvSpPr>
        <p:spPr>
          <a:xfrm>
            <a:off x="7345791" y="1734207"/>
            <a:ext cx="2649547" cy="420414"/>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17"/>
          <p:cNvSpPr txBox="1"/>
          <p:nvPr/>
        </p:nvSpPr>
        <p:spPr>
          <a:xfrm>
            <a:off x="966481" y="2063813"/>
            <a:ext cx="3626539" cy="557048"/>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8"/>
          <p:cNvSpPr txBox="1"/>
          <p:nvPr>
            <p:ph type="title"/>
          </p:nvPr>
        </p:nvSpPr>
        <p:spPr>
          <a:xfrm>
            <a:off x="691079" y="725951"/>
            <a:ext cx="10439376"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3. Recently issued regulatory guidances with substantial statistical content (FDA &amp; ICH)</a:t>
            </a:r>
            <a:endParaRPr/>
          </a:p>
        </p:txBody>
      </p:sp>
      <p:sp>
        <p:nvSpPr>
          <p:cNvPr id="454" name="Google Shape;454;p18"/>
          <p:cNvSpPr txBox="1"/>
          <p:nvPr>
            <p:ph idx="1" type="body"/>
          </p:nvPr>
        </p:nvSpPr>
        <p:spPr>
          <a:xfrm>
            <a:off x="691079" y="2539827"/>
            <a:ext cx="10325000" cy="379191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Interacting with the FDA on Complex Innovative Trial Designs for Drugs and Biological Procucts, Guidance for Industry ; December 2020</a:t>
            </a:r>
            <a:endParaRPr/>
          </a:p>
          <a:p>
            <a:pPr indent="-228600" lvl="0" marL="228600" rtl="0" algn="l">
              <a:lnSpc>
                <a:spcPct val="110000"/>
              </a:lnSpc>
              <a:spcBef>
                <a:spcPts val="1000"/>
              </a:spcBef>
              <a:spcAft>
                <a:spcPts val="0"/>
              </a:spcAft>
              <a:buSzPts val="1500"/>
              <a:buChar char="▪"/>
            </a:pPr>
            <a:r>
              <a:rPr lang="en-US"/>
              <a:t>E6(R2) Good Clinical Practice : Integrated Addendum to ICH E6(R1) ; March 2018</a:t>
            </a:r>
            <a:endParaRPr/>
          </a:p>
          <a:p>
            <a:pPr indent="-228600" lvl="0" marL="228600" rtl="0" algn="l">
              <a:lnSpc>
                <a:spcPct val="110000"/>
              </a:lnSpc>
              <a:spcBef>
                <a:spcPts val="1000"/>
              </a:spcBef>
              <a:spcAft>
                <a:spcPts val="0"/>
              </a:spcAft>
              <a:buSzPts val="1500"/>
              <a:buChar char="▪"/>
            </a:pPr>
            <a:r>
              <a:rPr lang="en-US"/>
              <a:t>FDA Guidance on Conduct of Clinical Trials of Medical Products During the COVID-19 Public Health Emergency, Guidance for Industry, Investigators, and Institutional Review Boards ; August 2021</a:t>
            </a:r>
            <a:endParaRPr/>
          </a:p>
          <a:p>
            <a:pPr indent="-228600" lvl="0" marL="228600" rtl="0" algn="l">
              <a:lnSpc>
                <a:spcPct val="110000"/>
              </a:lnSpc>
              <a:spcBef>
                <a:spcPts val="1000"/>
              </a:spcBef>
              <a:spcAft>
                <a:spcPts val="0"/>
              </a:spcAft>
              <a:buSzPts val="1500"/>
              <a:buChar char="▪"/>
            </a:pPr>
            <a:r>
              <a:rPr lang="en-US"/>
              <a:t>Statistical Considerations for Clinical Trials During the COVID-19 Public Health Emergency Guidance for Industry, Guidance for Industry ; June 2020</a:t>
            </a:r>
            <a:endParaRPr/>
          </a:p>
          <a:p>
            <a:pPr indent="-133350" lvl="0" marL="228600" rtl="0" algn="l">
              <a:lnSpc>
                <a:spcPct val="110000"/>
              </a:lnSpc>
              <a:spcBef>
                <a:spcPts val="1000"/>
              </a:spcBef>
              <a:spcAft>
                <a:spcPts val="0"/>
              </a:spcAft>
              <a:buSzPts val="1500"/>
              <a:buNone/>
            </a:pPr>
            <a:r>
              <a:t/>
            </a:r>
            <a:endParaRPr/>
          </a:p>
          <a:p>
            <a:pPr indent="-133350" lvl="0" marL="228600" rtl="0" algn="l">
              <a:lnSpc>
                <a:spcPct val="110000"/>
              </a:lnSpc>
              <a:spcBef>
                <a:spcPts val="1000"/>
              </a:spcBef>
              <a:spcAft>
                <a:spcPts val="0"/>
              </a:spcAft>
              <a:buSzPts val="15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9"/>
          <p:cNvSpPr txBox="1"/>
          <p:nvPr>
            <p:ph type="title"/>
          </p:nvPr>
        </p:nvSpPr>
        <p:spPr>
          <a:xfrm>
            <a:off x="662152" y="365125"/>
            <a:ext cx="10846676" cy="132556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2"/>
              </a:buClr>
              <a:buSzPct val="100000"/>
              <a:buFont typeface="Arial"/>
              <a:buNone/>
            </a:pPr>
            <a:r>
              <a:rPr lang="en-US" sz="3200"/>
              <a:t>Evidence flexibility to accommodate generation of evidence for rare diseases, gene / cell therapy, companion diagnostics</a:t>
            </a:r>
            <a:endParaRPr/>
          </a:p>
        </p:txBody>
      </p:sp>
      <p:sp>
        <p:nvSpPr>
          <p:cNvPr id="460" name="Google Shape;460;p19"/>
          <p:cNvSpPr txBox="1"/>
          <p:nvPr>
            <p:ph idx="1" type="body"/>
          </p:nvPr>
        </p:nvSpPr>
        <p:spPr>
          <a:xfrm>
            <a:off x="662152" y="2161455"/>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b="1" i="1" lang="en-US"/>
              <a:t>‘Demonstrating Substantial Evidence of Effectiveness for Human Drug and Biological Products’ : </a:t>
            </a:r>
            <a:r>
              <a:rPr b="1" i="1" lang="en-US">
                <a:solidFill>
                  <a:srgbClr val="FF0000"/>
                </a:solidFill>
              </a:rPr>
              <a:t>This is new and updated</a:t>
            </a:r>
            <a:endParaRPr/>
          </a:p>
          <a:p>
            <a:pPr indent="-228600" lvl="0" marL="228600" rtl="0" algn="l">
              <a:lnSpc>
                <a:spcPct val="110000"/>
              </a:lnSpc>
              <a:spcBef>
                <a:spcPts val="1000"/>
              </a:spcBef>
              <a:spcAft>
                <a:spcPts val="0"/>
              </a:spcAft>
              <a:buSzPts val="1500"/>
              <a:buChar char="▪"/>
            </a:pPr>
            <a:r>
              <a:rPr lang="en-US"/>
              <a:t>FDA guidance that provides extensive details and examples for the quantity and quality of evidence required. It covers the types of evidence, the quantity (number of studies) of evidence , the quality of the evidence and the areas of flexibility to accommodate the study of rare diseases,  serious diseases with no currently available cure, and situations where it may be unethical or not feasible to conduct a trial. </a:t>
            </a:r>
            <a:endParaRPr/>
          </a:p>
          <a:p>
            <a:pPr indent="-228600" lvl="0" marL="228600" rtl="0" algn="l">
              <a:lnSpc>
                <a:spcPct val="110000"/>
              </a:lnSpc>
              <a:spcBef>
                <a:spcPts val="1000"/>
              </a:spcBef>
              <a:spcAft>
                <a:spcPts val="0"/>
              </a:spcAft>
              <a:buSzPts val="1500"/>
              <a:buChar char="▪"/>
            </a:pPr>
            <a:r>
              <a:rPr lang="en-US"/>
              <a:t>Four FDA guidances on rare diseases, natural history studies, diagnostic co-development</a:t>
            </a:r>
            <a:endParaRPr/>
          </a:p>
          <a:p>
            <a:pPr indent="-133350" lvl="0" marL="228600" rtl="0" algn="l">
              <a:lnSpc>
                <a:spcPct val="110000"/>
              </a:lnSpc>
              <a:spcBef>
                <a:spcPts val="1000"/>
              </a:spcBef>
              <a:spcAft>
                <a:spcPts val="0"/>
              </a:spcAft>
              <a:buSzPts val="15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
          <p:cNvSpPr txBox="1"/>
          <p:nvPr>
            <p:ph type="title"/>
          </p:nvPr>
        </p:nvSpPr>
        <p:spPr>
          <a:xfrm>
            <a:off x="701588" y="4075703"/>
            <a:ext cx="10501177" cy="1401231"/>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Disclaimer</a:t>
            </a:r>
            <a:br>
              <a:rPr lang="en-US"/>
            </a:br>
            <a:br>
              <a:rPr lang="en-US"/>
            </a:br>
            <a:r>
              <a:rPr lang="en-US"/>
              <a:t>While I will consider and discuss issues of regulatory importance, I am retired from FDA and have no official relationship with FDA – these are my own positions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0"/>
          <p:cNvSpPr txBox="1"/>
          <p:nvPr>
            <p:ph type="title"/>
          </p:nvPr>
        </p:nvSpPr>
        <p:spPr>
          <a:xfrm>
            <a:off x="933500" y="579028"/>
            <a:ext cx="10325000" cy="144246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2"/>
              </a:buClr>
              <a:buSzPct val="100000"/>
              <a:buFont typeface="Arial"/>
              <a:buNone/>
            </a:pPr>
            <a:r>
              <a:rPr lang="en-US" sz="2000"/>
              <a:t> </a:t>
            </a:r>
            <a:br>
              <a:rPr lang="en-US" sz="2000"/>
            </a:br>
            <a:r>
              <a:rPr lang="en-US" sz="2000"/>
              <a:t> </a:t>
            </a:r>
            <a:br>
              <a:rPr lang="en-US"/>
            </a:br>
            <a:r>
              <a:rPr lang="en-US"/>
              <a:t> </a:t>
            </a:r>
            <a:br>
              <a:rPr lang="en-US"/>
            </a:br>
            <a:r>
              <a:rPr b="1" lang="en-US" sz="2700" u="sng">
                <a:solidFill>
                  <a:srgbClr val="FF0000"/>
                </a:solidFill>
                <a:hlinkClick r:id="rId3">
                  <a:extLst>
                    <a:ext uri="{A12FA001-AC4F-418D-AE19-62706E023703}">
                      <ahyp:hlinkClr val="tx"/>
                    </a:ext>
                  </a:extLst>
                </a:hlinkClick>
              </a:rPr>
              <a:t>https://www.fda.gov/regulatory-information/search-fda-guidance-documents/clinical-trials-guidance-documents</a:t>
            </a:r>
            <a:br>
              <a:rPr lang="en-US" sz="2700"/>
            </a:br>
            <a:br>
              <a:rPr lang="en-US" sz="2700"/>
            </a:br>
            <a:r>
              <a:rPr lang="en-US" sz="2800"/>
              <a:t>FDA website for guidance documents:</a:t>
            </a:r>
            <a:br>
              <a:rPr lang="en-US" sz="2800"/>
            </a:br>
            <a:endParaRPr sz="2700"/>
          </a:p>
        </p:txBody>
      </p:sp>
      <p:sp>
        <p:nvSpPr>
          <p:cNvPr id="466" name="Google Shape;466;p20"/>
          <p:cNvSpPr txBox="1"/>
          <p:nvPr>
            <p:ph idx="1" type="body"/>
          </p:nvPr>
        </p:nvSpPr>
        <p:spPr>
          <a:xfrm>
            <a:off x="933500" y="4515027"/>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b="1" lang="en-US"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Principles for Codevelopment of an In Vitro Companion Diagnostic Device with a Therapeutic Product</a:t>
            </a:r>
            <a:r>
              <a:rPr lang="en-US">
                <a:solidFill>
                  <a:schemeClr val="dk1"/>
                </a:solidFill>
              </a:rPr>
              <a:t>. </a:t>
            </a:r>
            <a:endParaRPr u="sng">
              <a:solidFill>
                <a:srgbClr val="819431"/>
              </a:solidFill>
              <a:hlinkClick r:id="rId5">
                <a:extLst>
                  <a:ext uri="{A12FA001-AC4F-418D-AE19-62706E023703}">
                    <ahyp:hlinkClr val="tx"/>
                  </a:ext>
                </a:extLst>
              </a:hlinkClick>
            </a:endParaRPr>
          </a:p>
          <a:p>
            <a:pPr indent="-228600" lvl="0" marL="228600" rtl="0" algn="l">
              <a:lnSpc>
                <a:spcPct val="110000"/>
              </a:lnSpc>
              <a:spcBef>
                <a:spcPts val="1000"/>
              </a:spcBef>
              <a:spcAft>
                <a:spcPts val="0"/>
              </a:spcAft>
              <a:buSzPts val="1500"/>
              <a:buChar char="▪"/>
            </a:pPr>
            <a:r>
              <a:rPr b="1" lang="en-US" u="sng">
                <a:solidFill>
                  <a:schemeClr val="dk1"/>
                </a:solidFill>
                <a:hlinkClick r:id="rId6">
                  <a:extLst>
                    <a:ext uri="{A12FA001-AC4F-418D-AE19-62706E023703}">
                      <ahyp:hlinkClr val="tx"/>
                    </a:ext>
                  </a:extLst>
                </a:hlinkClick>
              </a:rPr>
              <a:t>Webinar Slides - Draft Guidance on “Principles for Codevelopment of an In Vitro Companion Diagnostic Device with a Therapeutic Product" (PDF - 252KB)</a:t>
            </a:r>
            <a:endParaRPr b="1">
              <a:solidFill>
                <a:schemeClr val="dk1"/>
              </a:solidFill>
            </a:endParaRPr>
          </a:p>
          <a:p>
            <a:pPr indent="-133350" lvl="0" marL="228600" rtl="0" algn="l">
              <a:lnSpc>
                <a:spcPct val="110000"/>
              </a:lnSpc>
              <a:spcBef>
                <a:spcPts val="1000"/>
              </a:spcBef>
              <a:spcAft>
                <a:spcPts val="0"/>
              </a:spcAft>
              <a:buSzPts val="1500"/>
              <a:buNone/>
            </a:pPr>
            <a:r>
              <a:t/>
            </a:r>
            <a:endParaRPr/>
          </a:p>
        </p:txBody>
      </p:sp>
      <p:sp>
        <p:nvSpPr>
          <p:cNvPr id="467" name="Google Shape;467;p20"/>
          <p:cNvSpPr/>
          <p:nvPr/>
        </p:nvSpPr>
        <p:spPr>
          <a:xfrm>
            <a:off x="933500" y="3000290"/>
            <a:ext cx="8198069"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Times"/>
              <a:ea typeface="Times"/>
              <a:cs typeface="Times"/>
              <a:sym typeface="Times"/>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Times"/>
                <a:ea typeface="Times"/>
                <a:cs typeface="Times"/>
                <a:sym typeface="Times"/>
              </a:rPr>
              <a:t>Human Gene Therapy for Rare Diseases </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a:ea typeface="Times"/>
                <a:cs typeface="Times"/>
                <a:sym typeface="Times"/>
              </a:rPr>
              <a:t>Guidance for Industry</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468" name="Google Shape;468;p20"/>
          <p:cNvSpPr/>
          <p:nvPr/>
        </p:nvSpPr>
        <p:spPr>
          <a:xfrm>
            <a:off x="969081" y="3742269"/>
            <a:ext cx="9553904"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Considerations for the Design of Early-Phase Clinical Trials of Cellular and Gene Therapy Product</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469" name="Google Shape;469;p20"/>
          <p:cNvSpPr txBox="1"/>
          <p:nvPr/>
        </p:nvSpPr>
        <p:spPr>
          <a:xfrm>
            <a:off x="933500" y="2693030"/>
            <a:ext cx="1144736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Rare Diseases: Natural History Studies</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for Drug Development </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Guidance for Industry (Draft)</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470" name="Google Shape;470;p20"/>
          <p:cNvSpPr txBox="1"/>
          <p:nvPr/>
        </p:nvSpPr>
        <p:spPr>
          <a:xfrm>
            <a:off x="933500" y="2227791"/>
            <a:ext cx="958948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Rare Diseases: </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Common Issues in Drug Development </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Guidance for Industry </a:t>
            </a: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1"/>
          <p:cNvSpPr txBox="1"/>
          <p:nvPr>
            <p:ph type="title"/>
          </p:nvPr>
        </p:nvSpPr>
        <p:spPr>
          <a:xfrm>
            <a:off x="1240222" y="274321"/>
            <a:ext cx="9312164" cy="1466464"/>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2"/>
              </a:buClr>
              <a:buSzPct val="100000"/>
              <a:buFont typeface="Arial"/>
              <a:buNone/>
            </a:pPr>
            <a:r>
              <a:rPr lang="en-US" sz="3177"/>
              <a:t>-</a:t>
            </a:r>
            <a:br>
              <a:rPr lang="en-US" sz="3177"/>
            </a:br>
            <a:r>
              <a:rPr lang="en-US" sz="3177"/>
              <a:t>Electronic source data; electronic application format; data standards for clinical trials</a:t>
            </a:r>
            <a:br>
              <a:rPr lang="en-US" sz="3177"/>
            </a:br>
            <a:r>
              <a:rPr lang="en-US" sz="3177"/>
              <a:t>FDA  Guidance Documents on these topics</a:t>
            </a:r>
            <a:endParaRPr/>
          </a:p>
        </p:txBody>
      </p:sp>
      <p:sp>
        <p:nvSpPr>
          <p:cNvPr id="476" name="Google Shape;476;p21"/>
          <p:cNvSpPr txBox="1"/>
          <p:nvPr>
            <p:ph idx="1" type="body"/>
          </p:nvPr>
        </p:nvSpPr>
        <p:spPr>
          <a:xfrm>
            <a:off x="1606343" y="2287323"/>
            <a:ext cx="8579921" cy="2932930"/>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110000"/>
              </a:lnSpc>
              <a:spcBef>
                <a:spcPts val="0"/>
              </a:spcBef>
              <a:spcAft>
                <a:spcPts val="0"/>
              </a:spcAft>
              <a:buSzPct val="75000"/>
              <a:buChar char="▪"/>
            </a:pPr>
            <a:r>
              <a:rPr lang="en-US" sz="8000" u="sng">
                <a:solidFill>
                  <a:srgbClr val="0000FF"/>
                </a:solidFill>
                <a:hlinkClick r:id="rId3">
                  <a:extLst>
                    <a:ext uri="{A12FA001-AC4F-418D-AE19-62706E023703}">
                      <ahyp:hlinkClr val="tx"/>
                    </a:ext>
                  </a:extLst>
                </a:hlinkClick>
              </a:rPr>
              <a:t>https://www.fda.gov/regulatory-information/search-fda-guidance-documents/</a:t>
            </a:r>
            <a:r>
              <a:rPr lang="en-US" sz="8000" u="sng">
                <a:solidFill>
                  <a:srgbClr val="FF0000"/>
                </a:solidFill>
                <a:hlinkClick r:id="rId4">
                  <a:extLst>
                    <a:ext uri="{A12FA001-AC4F-418D-AE19-62706E023703}">
                      <ahyp:hlinkClr val="tx"/>
                    </a:ext>
                  </a:extLst>
                </a:hlinkClick>
              </a:rPr>
              <a:t>clinical-trials-guidance-documents</a:t>
            </a:r>
            <a:endParaRPr sz="8000">
              <a:solidFill>
                <a:srgbClr val="FF0000"/>
              </a:solidFill>
            </a:endParaRPr>
          </a:p>
          <a:p>
            <a:pPr indent="-169068" lvl="0" marL="228600" rtl="0" algn="l">
              <a:lnSpc>
                <a:spcPct val="110000"/>
              </a:lnSpc>
              <a:spcBef>
                <a:spcPts val="1000"/>
              </a:spcBef>
              <a:spcAft>
                <a:spcPts val="0"/>
              </a:spcAft>
              <a:buSzPct val="75000"/>
              <a:buNone/>
            </a:pPr>
            <a:r>
              <a:t/>
            </a:r>
            <a:endParaRPr sz="5000"/>
          </a:p>
          <a:p>
            <a:pPr indent="-228600" lvl="0" marL="228600" rtl="0" algn="l">
              <a:lnSpc>
                <a:spcPct val="110000"/>
              </a:lnSpc>
              <a:spcBef>
                <a:spcPts val="1000"/>
              </a:spcBef>
              <a:spcAft>
                <a:spcPts val="0"/>
              </a:spcAft>
              <a:buSzPct val="75000"/>
              <a:buChar char="▪"/>
            </a:pPr>
            <a:r>
              <a:rPr lang="en-US" sz="8000" u="sng">
                <a:solidFill>
                  <a:srgbClr val="0000FF"/>
                </a:solidFill>
                <a:hlinkClick r:id="rId5">
                  <a:extLst>
                    <a:ext uri="{A12FA001-AC4F-418D-AE19-62706E023703}">
                      <ahyp:hlinkClr val="tx"/>
                    </a:ext>
                  </a:extLst>
                </a:hlinkClick>
              </a:rPr>
              <a:t>https://www.fda.gov/regulatory-information/search-fda-guidance-documents/</a:t>
            </a:r>
            <a:r>
              <a:rPr lang="en-US" sz="8000" u="sng">
                <a:solidFill>
                  <a:srgbClr val="FF0000"/>
                </a:solidFill>
                <a:hlinkClick r:id="rId6">
                  <a:extLst>
                    <a:ext uri="{A12FA001-AC4F-418D-AE19-62706E023703}">
                      <ahyp:hlinkClr val="tx"/>
                    </a:ext>
                  </a:extLst>
                </a:hlinkClick>
              </a:rPr>
              <a:t>providing-regulatory-submissions-electronic-format-certain-human-pharmaceutical-product-applications</a:t>
            </a:r>
            <a:endParaRPr sz="8000">
              <a:solidFill>
                <a:srgbClr val="FF0000"/>
              </a:solidFill>
            </a:endParaRPr>
          </a:p>
          <a:p>
            <a:pPr indent="-169068" lvl="0" marL="228600" rtl="0" algn="l">
              <a:lnSpc>
                <a:spcPct val="110000"/>
              </a:lnSpc>
              <a:spcBef>
                <a:spcPts val="1000"/>
              </a:spcBef>
              <a:spcAft>
                <a:spcPts val="0"/>
              </a:spcAft>
              <a:buSzPct val="75000"/>
              <a:buNone/>
            </a:pPr>
            <a:r>
              <a:t/>
            </a:r>
            <a:endParaRPr sz="5000"/>
          </a:p>
          <a:p>
            <a:pPr indent="-228600" lvl="0" marL="228600" rtl="0" algn="l">
              <a:lnSpc>
                <a:spcPct val="110000"/>
              </a:lnSpc>
              <a:spcBef>
                <a:spcPts val="1000"/>
              </a:spcBef>
              <a:spcAft>
                <a:spcPts val="0"/>
              </a:spcAft>
              <a:buSzPct val="75000"/>
              <a:buChar char="▪"/>
            </a:pPr>
            <a:r>
              <a:rPr lang="en-US" sz="8000" u="sng">
                <a:solidFill>
                  <a:srgbClr val="0000FF"/>
                </a:solidFill>
                <a:hlinkClick r:id="rId7">
                  <a:extLst>
                    <a:ext uri="{A12FA001-AC4F-418D-AE19-62706E023703}">
                      <ahyp:hlinkClr val="tx"/>
                    </a:ext>
                  </a:extLst>
                </a:hlinkClick>
              </a:rPr>
              <a:t>https://www.fda.gov/drugs/electronic-regulatory-submission-and-review/</a:t>
            </a:r>
            <a:r>
              <a:rPr lang="en-US" sz="8000" u="sng">
                <a:solidFill>
                  <a:srgbClr val="FF0000"/>
                </a:solidFill>
                <a:hlinkClick r:id="rId8">
                  <a:extLst>
                    <a:ext uri="{A12FA001-AC4F-418D-AE19-62706E023703}">
                      <ahyp:hlinkClr val="tx"/>
                    </a:ext>
                  </a:extLst>
                </a:hlinkClick>
              </a:rPr>
              <a:t>cder-data-standards-program</a:t>
            </a:r>
            <a:endParaRPr sz="8000">
              <a:solidFill>
                <a:srgbClr val="FF0000"/>
              </a:solidFill>
            </a:endParaRPr>
          </a:p>
          <a:p>
            <a:pPr indent="-169068" lvl="0" marL="228600" rtl="0" algn="l">
              <a:lnSpc>
                <a:spcPct val="110000"/>
              </a:lnSpc>
              <a:spcBef>
                <a:spcPts val="1000"/>
              </a:spcBef>
              <a:spcAft>
                <a:spcPts val="0"/>
              </a:spcAft>
              <a:buSzPct val="75000"/>
              <a:buNone/>
            </a:pPr>
            <a:r>
              <a:t/>
            </a:r>
            <a:endParaRPr sz="5000"/>
          </a:p>
          <a:p>
            <a:pPr indent="-228600" lvl="0" marL="228600" rtl="0" algn="l">
              <a:lnSpc>
                <a:spcPct val="110000"/>
              </a:lnSpc>
              <a:spcBef>
                <a:spcPts val="1000"/>
              </a:spcBef>
              <a:spcAft>
                <a:spcPts val="0"/>
              </a:spcAft>
              <a:buSzPct val="75000"/>
              <a:buChar char="▪"/>
            </a:pPr>
            <a:r>
              <a:rPr lang="en-US" sz="8000" u="sng">
                <a:solidFill>
                  <a:srgbClr val="0000FF"/>
                </a:solidFill>
                <a:hlinkClick r:id="rId9">
                  <a:extLst>
                    <a:ext uri="{A12FA001-AC4F-418D-AE19-62706E023703}">
                      <ahyp:hlinkClr val="tx"/>
                    </a:ext>
                  </a:extLst>
                </a:hlinkClick>
              </a:rPr>
              <a:t>https://www.fda.gov/regulatory-information/search-fda-guidance-documents/</a:t>
            </a:r>
            <a:r>
              <a:rPr lang="en-US" sz="8000" u="sng">
                <a:solidFill>
                  <a:srgbClr val="FF0000"/>
                </a:solidFill>
                <a:hlinkClick r:id="rId10">
                  <a:extLst>
                    <a:ext uri="{A12FA001-AC4F-418D-AE19-62706E023703}">
                      <ahyp:hlinkClr val="tx"/>
                    </a:ext>
                  </a:extLst>
                </a:hlinkClick>
              </a:rPr>
              <a:t>electronic-source-data-clinical-investigations</a:t>
            </a:r>
            <a:endParaRPr sz="8000">
              <a:solidFill>
                <a:srgbClr val="FF0000"/>
              </a:solidFill>
            </a:endParaRPr>
          </a:p>
          <a:p>
            <a:pPr indent="-204787" lvl="0" marL="228600" rtl="0" algn="l">
              <a:lnSpc>
                <a:spcPct val="110000"/>
              </a:lnSpc>
              <a:spcBef>
                <a:spcPts val="1000"/>
              </a:spcBef>
              <a:spcAft>
                <a:spcPts val="0"/>
              </a:spcAft>
              <a:buSzPct val="75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22"/>
          <p:cNvPicPr preferRelativeResize="0"/>
          <p:nvPr/>
        </p:nvPicPr>
        <p:blipFill rotWithShape="1">
          <a:blip r:embed="rId3">
            <a:alphaModFix/>
          </a:blip>
          <a:srcRect b="0" l="0" r="0" t="0"/>
          <a:stretch/>
        </p:blipFill>
        <p:spPr>
          <a:xfrm>
            <a:off x="2027182" y="1371601"/>
            <a:ext cx="7187762" cy="5307723"/>
          </a:xfrm>
          <a:prstGeom prst="rect">
            <a:avLst/>
          </a:prstGeom>
          <a:noFill/>
          <a:ln>
            <a:noFill/>
          </a:ln>
        </p:spPr>
      </p:pic>
      <p:sp>
        <p:nvSpPr>
          <p:cNvPr id="482" name="Google Shape;482;p22"/>
          <p:cNvSpPr txBox="1"/>
          <p:nvPr/>
        </p:nvSpPr>
        <p:spPr>
          <a:xfrm>
            <a:off x="2027182" y="178676"/>
            <a:ext cx="807194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Below illustrates where these multiple guidances are relevant to different stages and times in development ; the figure below does not exhaust all relevant guidance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3"/>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As development becomes more complex, and guidances are issued to deal with the complexity, the academic world is unaware</a:t>
            </a:r>
            <a:endParaRPr/>
          </a:p>
        </p:txBody>
      </p:sp>
      <p:sp>
        <p:nvSpPr>
          <p:cNvPr id="488" name="Google Shape;488;p23"/>
          <p:cNvSpPr txBox="1"/>
          <p:nvPr>
            <p:ph idx="1" type="body"/>
          </p:nvPr>
        </p:nvSpPr>
        <p:spPr>
          <a:xfrm>
            <a:off x="691079" y="2567613"/>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Scientists and clinicians entering the pharmaceutical industry and regulatory enterprise mostly come from the academic community </a:t>
            </a:r>
            <a:endParaRPr/>
          </a:p>
          <a:p>
            <a:pPr indent="-228600" lvl="0" marL="228600" rtl="0" algn="l">
              <a:lnSpc>
                <a:spcPct val="110000"/>
              </a:lnSpc>
              <a:spcBef>
                <a:spcPts val="1000"/>
              </a:spcBef>
              <a:spcAft>
                <a:spcPts val="0"/>
              </a:spcAft>
              <a:buSzPts val="1500"/>
              <a:buChar char="▪"/>
            </a:pPr>
            <a:r>
              <a:rPr lang="en-US"/>
              <a:t>Most in the academic community are unaware of basic regulatory standards of evidence or how it is developed, evaluated, monitored, audited and the rigor required of the team to plan, conduct, analyze and interpret experimental evidence</a:t>
            </a:r>
            <a:endParaRPr/>
          </a:p>
          <a:p>
            <a:pPr indent="-228600" lvl="0" marL="228600" rtl="0" algn="l">
              <a:lnSpc>
                <a:spcPct val="110000"/>
              </a:lnSpc>
              <a:spcBef>
                <a:spcPts val="1000"/>
              </a:spcBef>
              <a:spcAft>
                <a:spcPts val="0"/>
              </a:spcAft>
              <a:buSzPts val="1500"/>
              <a:buChar char="▪"/>
            </a:pPr>
            <a:r>
              <a:rPr lang="en-US"/>
              <a:t>Usually, it is a learn on the job exercise – increasingly inefficient</a:t>
            </a:r>
            <a:endParaRPr/>
          </a:p>
          <a:p>
            <a:pPr indent="-228600" lvl="0" marL="228600" rtl="0" algn="l">
              <a:lnSpc>
                <a:spcPct val="110000"/>
              </a:lnSpc>
              <a:spcBef>
                <a:spcPts val="1000"/>
              </a:spcBef>
              <a:spcAft>
                <a:spcPts val="0"/>
              </a:spcAft>
              <a:buSzPts val="1500"/>
              <a:buChar char="▪"/>
            </a:pPr>
            <a:r>
              <a:rPr lang="en-US">
                <a:solidFill>
                  <a:srgbClr val="FF0000"/>
                </a:solidFill>
              </a:rPr>
              <a:t>So, how do we shrink the learning curve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4"/>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Is it time to incorporate more regulatory science content in curricula, including biostatistics’ departments – what content ?</a:t>
            </a:r>
            <a:endParaRPr/>
          </a:p>
        </p:txBody>
      </p:sp>
      <p:sp>
        <p:nvSpPr>
          <p:cNvPr id="494" name="Google Shape;494;p24"/>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solidFill>
                  <a:srgbClr val="FF0000"/>
                </a:solidFill>
              </a:rPr>
              <a:t>Real current examples </a:t>
            </a:r>
            <a:r>
              <a:rPr lang="en-US"/>
              <a:t>of evidence generation and evaluation based upon clinical study designs, observational studies, meta-analyses, external data sources requiring modeling, propensity score matching, causal analysis thinking, missing data and estimand/sensitivity approaches</a:t>
            </a:r>
            <a:endParaRPr/>
          </a:p>
          <a:p>
            <a:pPr indent="-228600" lvl="0" marL="228600" rtl="0" algn="l">
              <a:lnSpc>
                <a:spcPct val="110000"/>
              </a:lnSpc>
              <a:spcBef>
                <a:spcPts val="1000"/>
              </a:spcBef>
              <a:spcAft>
                <a:spcPts val="0"/>
              </a:spcAft>
              <a:buSzPts val="1500"/>
              <a:buChar char="▪"/>
            </a:pPr>
            <a:r>
              <a:rPr lang="en-US">
                <a:solidFill>
                  <a:srgbClr val="FF0000"/>
                </a:solidFill>
              </a:rPr>
              <a:t>Regulatory Guidances </a:t>
            </a:r>
            <a:r>
              <a:rPr lang="en-US"/>
              <a:t>described in earlier slides</a:t>
            </a:r>
            <a:endParaRPr/>
          </a:p>
          <a:p>
            <a:pPr indent="-228600" lvl="0" marL="228600" rtl="0" algn="l">
              <a:lnSpc>
                <a:spcPct val="110000"/>
              </a:lnSpc>
              <a:spcBef>
                <a:spcPts val="1000"/>
              </a:spcBef>
              <a:spcAft>
                <a:spcPts val="0"/>
              </a:spcAft>
              <a:buSzPts val="1500"/>
              <a:buChar char="▪"/>
            </a:pPr>
            <a:r>
              <a:rPr lang="en-US">
                <a:solidFill>
                  <a:srgbClr val="FF0000"/>
                </a:solidFill>
              </a:rPr>
              <a:t>Case studies </a:t>
            </a:r>
            <a:r>
              <a:rPr lang="en-US"/>
              <a:t>in the public domain – all on FDA’s websites as discussed earlier</a:t>
            </a:r>
            <a:endParaRPr/>
          </a:p>
          <a:p>
            <a:pPr indent="-228600" lvl="0" marL="228600" rtl="0" algn="l">
              <a:lnSpc>
                <a:spcPct val="110000"/>
              </a:lnSpc>
              <a:spcBef>
                <a:spcPts val="1000"/>
              </a:spcBef>
              <a:spcAft>
                <a:spcPts val="0"/>
              </a:spcAft>
              <a:buSzPts val="1500"/>
              <a:buChar char="▪"/>
            </a:pPr>
            <a:r>
              <a:rPr lang="en-US">
                <a:solidFill>
                  <a:srgbClr val="FF0000"/>
                </a:solidFill>
              </a:rPr>
              <a:t>Documentation of regulatory approval decisions</a:t>
            </a:r>
            <a:r>
              <a:rPr lang="en-US"/>
              <a:t>, advisory committee meetings and other content publically  available on FDA’s website: </a:t>
            </a:r>
            <a:r>
              <a:rPr lang="en-US">
                <a:solidFill>
                  <a:srgbClr val="FF0000"/>
                </a:solidFill>
              </a:rPr>
              <a:t>Drugs@FDA</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5"/>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Why raise this now ? It’s about time !</a:t>
            </a:r>
            <a:endParaRPr/>
          </a:p>
        </p:txBody>
      </p:sp>
      <p:sp>
        <p:nvSpPr>
          <p:cNvPr id="500" name="Google Shape;500;p25"/>
          <p:cNvSpPr txBox="1"/>
          <p:nvPr>
            <p:ph idx="1" type="body"/>
          </p:nvPr>
        </p:nvSpPr>
        <p:spPr>
          <a:xfrm>
            <a:off x="617505" y="2813097"/>
            <a:ext cx="10512950" cy="356443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10000"/>
              </a:lnSpc>
              <a:spcBef>
                <a:spcPts val="0"/>
              </a:spcBef>
              <a:spcAft>
                <a:spcPts val="0"/>
              </a:spcAft>
              <a:buSzPct val="75000"/>
              <a:buChar char="▪"/>
            </a:pPr>
            <a:r>
              <a:rPr lang="en-US"/>
              <a:t>Statistical issues involved in pharmaceutical development and fundamental to success and efficiency of programs to bring safe and effective therapies to patients</a:t>
            </a:r>
            <a:endParaRPr/>
          </a:p>
          <a:p>
            <a:pPr indent="-228600" lvl="0" marL="228600" rtl="0" algn="l">
              <a:lnSpc>
                <a:spcPct val="110000"/>
              </a:lnSpc>
              <a:spcBef>
                <a:spcPts val="1000"/>
              </a:spcBef>
              <a:spcAft>
                <a:spcPts val="0"/>
              </a:spcAft>
              <a:buSzPct val="75000"/>
              <a:buChar char="▪"/>
            </a:pPr>
            <a:r>
              <a:rPr lang="en-US"/>
              <a:t>Most statisticians are not exposed to these issues in their training , currently</a:t>
            </a:r>
            <a:endParaRPr/>
          </a:p>
          <a:p>
            <a:pPr indent="-228600" lvl="0" marL="228600" rtl="0" algn="l">
              <a:lnSpc>
                <a:spcPct val="110000"/>
              </a:lnSpc>
              <a:spcBef>
                <a:spcPts val="1000"/>
              </a:spcBef>
              <a:spcAft>
                <a:spcPts val="0"/>
              </a:spcAft>
              <a:buSzPct val="75000"/>
              <a:buChar char="▪"/>
            </a:pPr>
            <a:r>
              <a:rPr lang="en-US"/>
              <a:t>Most clinicians who come from an academic program, who become academic investigators , or are then involved in IND studies are unaware of most of the core regulatory criteria and rigor required as well as the core statistical concepts needed in modern clinical research to support  evidence generation.</a:t>
            </a:r>
            <a:endParaRPr/>
          </a:p>
          <a:p>
            <a:pPr indent="-228600" lvl="0" marL="228600" rtl="0" algn="l">
              <a:lnSpc>
                <a:spcPct val="110000"/>
              </a:lnSpc>
              <a:spcBef>
                <a:spcPts val="1000"/>
              </a:spcBef>
              <a:spcAft>
                <a:spcPts val="0"/>
              </a:spcAft>
              <a:buSzPct val="75000"/>
              <a:buChar char="▪"/>
            </a:pPr>
            <a:r>
              <a:rPr lang="en-US"/>
              <a:t>The academic clinical investigator is trained for a different role – and to publish</a:t>
            </a:r>
            <a:endParaRPr/>
          </a:p>
          <a:p>
            <a:pPr indent="-228600" lvl="0" marL="228600" rtl="0" algn="l">
              <a:lnSpc>
                <a:spcPct val="110000"/>
              </a:lnSpc>
              <a:spcBef>
                <a:spcPts val="1000"/>
              </a:spcBef>
              <a:spcAft>
                <a:spcPts val="0"/>
              </a:spcAft>
              <a:buSzPct val="75000"/>
              <a:buChar char="▪"/>
            </a:pPr>
            <a:r>
              <a:rPr lang="en-US"/>
              <a:t>Considerable concern for inefficiencies in drug development and failures that might be avoided or minimized if better informed</a:t>
            </a:r>
            <a:endParaRPr/>
          </a:p>
          <a:p>
            <a:pPr indent="-140493" lvl="0" marL="228600" rtl="0" algn="l">
              <a:lnSpc>
                <a:spcPct val="110000"/>
              </a:lnSpc>
              <a:spcBef>
                <a:spcPts val="1000"/>
              </a:spcBef>
              <a:spcAft>
                <a:spcPts val="0"/>
              </a:spcAft>
              <a:buSzPct val="75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26"/>
          <p:cNvPicPr preferRelativeResize="0"/>
          <p:nvPr/>
        </p:nvPicPr>
        <p:blipFill rotWithShape="1">
          <a:blip r:embed="rId3">
            <a:alphaModFix/>
          </a:blip>
          <a:srcRect b="0" l="0" r="0" t="0"/>
          <a:stretch/>
        </p:blipFill>
        <p:spPr>
          <a:xfrm>
            <a:off x="206034" y="0"/>
            <a:ext cx="5101594" cy="6858000"/>
          </a:xfrm>
          <a:prstGeom prst="rect">
            <a:avLst/>
          </a:prstGeom>
          <a:noFill/>
          <a:ln>
            <a:noFill/>
          </a:ln>
        </p:spPr>
      </p:pic>
      <p:pic>
        <p:nvPicPr>
          <p:cNvPr id="506" name="Google Shape;506;p26"/>
          <p:cNvPicPr preferRelativeResize="0"/>
          <p:nvPr/>
        </p:nvPicPr>
        <p:blipFill rotWithShape="1">
          <a:blip r:embed="rId4">
            <a:alphaModFix/>
          </a:blip>
          <a:srcRect b="0" l="0" r="0" t="0"/>
          <a:stretch/>
        </p:blipFill>
        <p:spPr>
          <a:xfrm>
            <a:off x="6421000" y="208619"/>
            <a:ext cx="5101593" cy="6440761"/>
          </a:xfrm>
          <a:prstGeom prst="rect">
            <a:avLst/>
          </a:prstGeom>
          <a:noFill/>
          <a:ln>
            <a:noFill/>
          </a:ln>
        </p:spPr>
      </p:pic>
      <p:sp>
        <p:nvSpPr>
          <p:cNvPr id="507" name="Google Shape;507;p26"/>
          <p:cNvSpPr txBox="1"/>
          <p:nvPr/>
        </p:nvSpPr>
        <p:spPr>
          <a:xfrm>
            <a:off x="6547945" y="6274676"/>
            <a:ext cx="1734207" cy="374704"/>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7"/>
          <p:cNvSpPr txBox="1"/>
          <p:nvPr>
            <p:ph type="title"/>
          </p:nvPr>
        </p:nvSpPr>
        <p:spPr>
          <a:xfrm>
            <a:off x="691079" y="725951"/>
            <a:ext cx="10807238"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A Brief Summary of my ECPM life experience </a:t>
            </a:r>
            <a:r>
              <a:rPr lang="en-US" sz="4000"/>
              <a:t>(</a:t>
            </a:r>
            <a:r>
              <a:rPr lang="en-US" sz="4000">
                <a:solidFill>
                  <a:srgbClr val="FF0000"/>
                </a:solidFill>
              </a:rPr>
              <a:t>E</a:t>
            </a:r>
            <a:r>
              <a:rPr lang="en-US" sz="4000"/>
              <a:t>uropean </a:t>
            </a:r>
            <a:r>
              <a:rPr lang="en-US" sz="4000">
                <a:solidFill>
                  <a:srgbClr val="FF0000"/>
                </a:solidFill>
              </a:rPr>
              <a:t>C</a:t>
            </a:r>
            <a:r>
              <a:rPr lang="en-US" sz="4000"/>
              <a:t>ourse in </a:t>
            </a:r>
            <a:r>
              <a:rPr lang="en-US" sz="4000">
                <a:solidFill>
                  <a:srgbClr val="FF0000"/>
                </a:solidFill>
              </a:rPr>
              <a:t>P</a:t>
            </a:r>
            <a:r>
              <a:rPr lang="en-US" sz="4000"/>
              <a:t>harmaceutical </a:t>
            </a:r>
            <a:r>
              <a:rPr lang="en-US" sz="4000">
                <a:solidFill>
                  <a:srgbClr val="FF0000"/>
                </a:solidFill>
              </a:rPr>
              <a:t>M</a:t>
            </a:r>
            <a:r>
              <a:rPr lang="en-US" sz="4000"/>
              <a:t>edicine)</a:t>
            </a:r>
            <a:endParaRPr/>
          </a:p>
        </p:txBody>
      </p:sp>
      <p:sp>
        <p:nvSpPr>
          <p:cNvPr id="513" name="Google Shape;513;p27"/>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10000"/>
              </a:lnSpc>
              <a:spcBef>
                <a:spcPts val="0"/>
              </a:spcBef>
              <a:spcAft>
                <a:spcPts val="0"/>
              </a:spcAft>
              <a:buSzPct val="75000"/>
              <a:buChar char="▪"/>
            </a:pPr>
            <a:r>
              <a:rPr lang="en-US"/>
              <a:t>1989, moved to Basel, Switzerland on a FDA sabbatical at University of Basel to observe European regulatory efforts in guidelines for clinical trials and drug development – this was 1 year before ICH was created and began working parties</a:t>
            </a:r>
            <a:endParaRPr/>
          </a:p>
          <a:p>
            <a:pPr indent="-228600" lvl="0" marL="228600" rtl="0" algn="l">
              <a:lnSpc>
                <a:spcPct val="110000"/>
              </a:lnSpc>
              <a:spcBef>
                <a:spcPts val="1000"/>
              </a:spcBef>
              <a:spcAft>
                <a:spcPts val="0"/>
              </a:spcAft>
              <a:buSzPct val="75000"/>
              <a:buChar char="▪"/>
            </a:pPr>
            <a:r>
              <a:rPr lang="en-US"/>
              <a:t>At that time, no regulatory statistical expertise in the UK, France, Germany and most other EU countries – one reason why I was there to influence a change in that attitude and make the statistical community a full partner and contributor to future European approach</a:t>
            </a:r>
            <a:endParaRPr/>
          </a:p>
          <a:p>
            <a:pPr indent="-228600" lvl="0" marL="228600" rtl="0" algn="l">
              <a:lnSpc>
                <a:spcPct val="110000"/>
              </a:lnSpc>
              <a:spcBef>
                <a:spcPts val="1000"/>
              </a:spcBef>
              <a:spcAft>
                <a:spcPts val="0"/>
              </a:spcAft>
              <a:buSzPct val="75000"/>
              <a:buChar char="▪"/>
            </a:pPr>
            <a:r>
              <a:rPr lang="en-US"/>
              <a:t>Created biweekly 2 hour lecture series on statistical aspects of drug evaluation at Univ. of Basel, Dept of Research (Dir. Fritz Buhler)</a:t>
            </a:r>
            <a:endParaRPr/>
          </a:p>
          <a:p>
            <a:pPr indent="-228600" lvl="0" marL="228600" rtl="0" algn="l">
              <a:lnSpc>
                <a:spcPct val="110000"/>
              </a:lnSpc>
              <a:spcBef>
                <a:spcPts val="1000"/>
              </a:spcBef>
              <a:spcAft>
                <a:spcPts val="0"/>
              </a:spcAft>
              <a:buSzPct val="75000"/>
              <a:buChar char="▪"/>
            </a:pPr>
            <a:r>
              <a:rPr lang="en-US"/>
              <a:t>Over 400 attendees from Switzerland, France, UK and Germany</a:t>
            </a:r>
            <a:endParaRPr/>
          </a:p>
          <a:p>
            <a:pPr indent="-228600" lvl="0" marL="228600" rtl="0" algn="l">
              <a:lnSpc>
                <a:spcPct val="110000"/>
              </a:lnSpc>
              <a:spcBef>
                <a:spcPts val="1000"/>
              </a:spcBef>
              <a:spcAft>
                <a:spcPts val="0"/>
              </a:spcAft>
              <a:buSzPct val="75000"/>
              <a:buChar char="▪"/>
            </a:pPr>
            <a:r>
              <a:rPr lang="en-US"/>
              <a:t>ECPM created to continue course, now 30 years later, well over 2500 graduates</a:t>
            </a:r>
            <a:endParaRPr/>
          </a:p>
          <a:p>
            <a:pPr indent="-228600" lvl="0" marL="228600" rtl="0" algn="l">
              <a:lnSpc>
                <a:spcPct val="110000"/>
              </a:lnSpc>
              <a:spcBef>
                <a:spcPts val="1000"/>
              </a:spcBef>
              <a:spcAft>
                <a:spcPts val="0"/>
              </a:spcAft>
              <a:buSzPct val="75000"/>
              <a:buChar char="▪"/>
            </a:pPr>
            <a:r>
              <a:rPr lang="en-US"/>
              <a:t>Website: ecpm.unibas.ch</a:t>
            </a:r>
            <a:endParaRPr/>
          </a:p>
          <a:p>
            <a:pPr indent="-147637" lvl="0" marL="228600" rtl="0" algn="l">
              <a:lnSpc>
                <a:spcPct val="110000"/>
              </a:lnSpc>
              <a:spcBef>
                <a:spcPts val="1000"/>
              </a:spcBef>
              <a:spcAft>
                <a:spcPts val="0"/>
              </a:spcAft>
              <a:buSzPct val="75000"/>
              <a:buNone/>
            </a:pPr>
            <a:r>
              <a:t/>
            </a:r>
            <a:endParaRPr/>
          </a:p>
          <a:p>
            <a:pPr indent="-147637" lvl="0" marL="228600" rtl="0" algn="l">
              <a:lnSpc>
                <a:spcPct val="110000"/>
              </a:lnSpc>
              <a:spcBef>
                <a:spcPts val="1000"/>
              </a:spcBef>
              <a:spcAft>
                <a:spcPts val="0"/>
              </a:spcAft>
              <a:buSzPct val="75000"/>
              <a:buNone/>
            </a:pPr>
            <a:r>
              <a:t/>
            </a:r>
            <a:endParaRPr/>
          </a:p>
          <a:p>
            <a:pPr indent="-147637" lvl="0" marL="228600" rtl="0" algn="l">
              <a:lnSpc>
                <a:spcPct val="110000"/>
              </a:lnSpc>
              <a:spcBef>
                <a:spcPts val="1000"/>
              </a:spcBef>
              <a:spcAft>
                <a:spcPts val="0"/>
              </a:spcAft>
              <a:buSzPct val="75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28"/>
          <p:cNvPicPr preferRelativeResize="0"/>
          <p:nvPr/>
        </p:nvPicPr>
        <p:blipFill rotWithShape="1">
          <a:blip r:embed="rId3">
            <a:alphaModFix/>
          </a:blip>
          <a:srcRect b="0" l="0" r="0" t="0"/>
          <a:stretch/>
        </p:blipFill>
        <p:spPr>
          <a:xfrm>
            <a:off x="671512" y="163711"/>
            <a:ext cx="10448925" cy="65305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9"/>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lang="en-US" sz="3600"/>
              <a:t>My attempt to promote this idea in an academic setting in Boston @</a:t>
            </a:r>
            <a:br>
              <a:rPr lang="en-US" sz="3600"/>
            </a:br>
            <a:r>
              <a:rPr lang="en-US" sz="3600"/>
              <a:t> Harvard School of Public Health</a:t>
            </a:r>
            <a:endParaRPr/>
          </a:p>
        </p:txBody>
      </p:sp>
      <p:sp>
        <p:nvSpPr>
          <p:cNvPr id="524" name="Google Shape;524;p29"/>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Spring course taught for 4 years at the Harvard School of Public Health titled ‘Quantitative Methods in the Evaluation of Evidence ‘</a:t>
            </a:r>
            <a:endParaRPr/>
          </a:p>
          <a:p>
            <a:pPr indent="-228600" lvl="0" marL="228600" rtl="0" algn="l">
              <a:lnSpc>
                <a:spcPct val="110000"/>
              </a:lnSpc>
              <a:spcBef>
                <a:spcPts val="1000"/>
              </a:spcBef>
              <a:spcAft>
                <a:spcPts val="0"/>
              </a:spcAft>
              <a:buSzPts val="1500"/>
              <a:buChar char="▪"/>
            </a:pPr>
            <a:r>
              <a:rPr lang="en-US"/>
              <a:t>Co-taught with Dr. Marci Testa</a:t>
            </a:r>
            <a:endParaRPr/>
          </a:p>
          <a:p>
            <a:pPr indent="-228600" lvl="0" marL="228600" rtl="0" algn="l">
              <a:lnSpc>
                <a:spcPct val="110000"/>
              </a:lnSpc>
              <a:spcBef>
                <a:spcPts val="1000"/>
              </a:spcBef>
              <a:spcAft>
                <a:spcPts val="0"/>
              </a:spcAft>
              <a:buSzPts val="1500"/>
              <a:buChar char="▪"/>
            </a:pPr>
            <a:r>
              <a:rPr lang="en-US"/>
              <a:t>Published article in Chance Magazine describes approach , content, case studies, how to access and utilize content available on FDA’s website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
          <p:cNvSpPr txBox="1"/>
          <p:nvPr>
            <p:ph type="title"/>
          </p:nvPr>
        </p:nvSpPr>
        <p:spPr>
          <a:xfrm>
            <a:off x="691079" y="0"/>
            <a:ext cx="10325000" cy="144246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US"/>
              <a:t>Outline of talk topics</a:t>
            </a:r>
            <a:endParaRPr/>
          </a:p>
        </p:txBody>
      </p:sp>
      <p:sp>
        <p:nvSpPr>
          <p:cNvPr id="361" name="Google Shape;361;p3"/>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10000"/>
              </a:lnSpc>
              <a:spcBef>
                <a:spcPts val="0"/>
              </a:spcBef>
              <a:spcAft>
                <a:spcPts val="0"/>
              </a:spcAft>
              <a:buSzPct val="75000"/>
              <a:buChar char="▪"/>
            </a:pPr>
            <a:r>
              <a:rPr lang="en-US"/>
              <a:t>Motivation for this talk </a:t>
            </a:r>
            <a:endParaRPr/>
          </a:p>
          <a:p>
            <a:pPr indent="-228600" lvl="0" marL="228600" rtl="0" algn="l">
              <a:lnSpc>
                <a:spcPct val="110000"/>
              </a:lnSpc>
              <a:spcBef>
                <a:spcPts val="1000"/>
              </a:spcBef>
              <a:spcAft>
                <a:spcPts val="0"/>
              </a:spcAft>
              <a:buSzPct val="75000"/>
              <a:buChar char="▪"/>
            </a:pPr>
            <a:r>
              <a:rPr lang="en-US"/>
              <a:t>Regulatory Science – what is it</a:t>
            </a:r>
            <a:endParaRPr/>
          </a:p>
          <a:p>
            <a:pPr indent="-228600" lvl="0" marL="228600" rtl="0" algn="l">
              <a:lnSpc>
                <a:spcPct val="110000"/>
              </a:lnSpc>
              <a:spcBef>
                <a:spcPts val="1000"/>
              </a:spcBef>
              <a:spcAft>
                <a:spcPts val="0"/>
              </a:spcAft>
              <a:buSzPct val="75000"/>
              <a:buChar char="▪"/>
            </a:pPr>
            <a:r>
              <a:rPr lang="en-US"/>
              <a:t>Evidence generation to meet regulatory standards</a:t>
            </a:r>
            <a:endParaRPr/>
          </a:p>
          <a:p>
            <a:pPr indent="-228600" lvl="0" marL="228600" rtl="0" algn="l">
              <a:lnSpc>
                <a:spcPct val="110000"/>
              </a:lnSpc>
              <a:spcBef>
                <a:spcPts val="1000"/>
              </a:spcBef>
              <a:spcAft>
                <a:spcPts val="0"/>
              </a:spcAft>
              <a:buSzPct val="75000"/>
              <a:buChar char="▪"/>
            </a:pPr>
            <a:r>
              <a:rPr lang="en-US"/>
              <a:t>Innovation – current environment, expressed in regulatory guidance – Covid impact</a:t>
            </a:r>
            <a:endParaRPr/>
          </a:p>
          <a:p>
            <a:pPr indent="-228600" lvl="0" marL="228600" rtl="0" algn="l">
              <a:lnSpc>
                <a:spcPct val="110000"/>
              </a:lnSpc>
              <a:spcBef>
                <a:spcPts val="1000"/>
              </a:spcBef>
              <a:spcAft>
                <a:spcPts val="0"/>
              </a:spcAft>
              <a:buSzPct val="75000"/>
              <a:buChar char="▪"/>
            </a:pPr>
            <a:r>
              <a:rPr lang="en-US"/>
              <a:t>Biostatistics- clinical trials, methods , applications, course content and use of real examples in pharmaceutical development</a:t>
            </a:r>
            <a:endParaRPr/>
          </a:p>
          <a:p>
            <a:pPr indent="-228600" lvl="0" marL="228600" rtl="0" algn="l">
              <a:lnSpc>
                <a:spcPct val="110000"/>
              </a:lnSpc>
              <a:spcBef>
                <a:spcPts val="1000"/>
              </a:spcBef>
              <a:spcAft>
                <a:spcPts val="0"/>
              </a:spcAft>
              <a:buSzPct val="75000"/>
              <a:buChar char="▪"/>
            </a:pPr>
            <a:r>
              <a:rPr lang="en-US"/>
              <a:t>Education / training models</a:t>
            </a:r>
            <a:endParaRPr/>
          </a:p>
          <a:p>
            <a:pPr indent="-228600" lvl="1" marL="457200" rtl="0" algn="l">
              <a:lnSpc>
                <a:spcPct val="110000"/>
              </a:lnSpc>
              <a:spcBef>
                <a:spcPts val="500"/>
              </a:spcBef>
              <a:spcAft>
                <a:spcPts val="0"/>
              </a:spcAft>
              <a:buSzPct val="75000"/>
              <a:buChar char="▪"/>
            </a:pPr>
            <a:r>
              <a:rPr lang="en-US"/>
              <a:t>Harvard Course</a:t>
            </a:r>
            <a:endParaRPr/>
          </a:p>
          <a:p>
            <a:pPr indent="-228600" lvl="1" marL="457200" rtl="0" algn="l">
              <a:lnSpc>
                <a:spcPct val="110000"/>
              </a:lnSpc>
              <a:spcBef>
                <a:spcPts val="500"/>
              </a:spcBef>
              <a:spcAft>
                <a:spcPts val="0"/>
              </a:spcAft>
              <a:buSzPct val="75000"/>
              <a:buChar char="▪"/>
            </a:pPr>
            <a:r>
              <a:rPr lang="en-US"/>
              <a:t>European Course in Pharmaceutical Medicine (ECPM)</a:t>
            </a:r>
            <a:endParaRPr/>
          </a:p>
          <a:p>
            <a:pPr indent="-228600" lvl="0" marL="228600" rtl="0" algn="l">
              <a:lnSpc>
                <a:spcPct val="110000"/>
              </a:lnSpc>
              <a:spcBef>
                <a:spcPts val="1000"/>
              </a:spcBef>
              <a:spcAft>
                <a:spcPts val="0"/>
              </a:spcAft>
              <a:buSzPct val="75000"/>
              <a:buChar char="▪"/>
            </a:pPr>
            <a:r>
              <a:rPr lang="en-US"/>
              <a:t>What others recognize as a need for academic training in regulatory science</a:t>
            </a:r>
            <a:endParaRPr/>
          </a:p>
          <a:p>
            <a:pPr indent="-228600" lvl="0" marL="228600" rtl="0" algn="l">
              <a:lnSpc>
                <a:spcPct val="110000"/>
              </a:lnSpc>
              <a:spcBef>
                <a:spcPts val="1000"/>
              </a:spcBef>
              <a:spcAft>
                <a:spcPts val="0"/>
              </a:spcAft>
              <a:buSzPct val="75000"/>
              <a:buChar char="▪"/>
            </a:pPr>
            <a:r>
              <a:rPr lang="en-US"/>
              <a:t>Concluding remarks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30"/>
          <p:cNvPicPr preferRelativeResize="0"/>
          <p:nvPr/>
        </p:nvPicPr>
        <p:blipFill rotWithShape="1">
          <a:blip r:embed="rId3">
            <a:alphaModFix/>
          </a:blip>
          <a:srcRect b="0" l="0" r="0" t="0"/>
          <a:stretch/>
        </p:blipFill>
        <p:spPr>
          <a:xfrm>
            <a:off x="3524250" y="126125"/>
            <a:ext cx="5143500" cy="6858000"/>
          </a:xfrm>
          <a:prstGeom prst="rect">
            <a:avLst/>
          </a:prstGeom>
          <a:noFill/>
          <a:ln>
            <a:noFill/>
          </a:ln>
        </p:spPr>
      </p:pic>
      <p:sp>
        <p:nvSpPr>
          <p:cNvPr id="530" name="Google Shape;530;p30"/>
          <p:cNvSpPr txBox="1"/>
          <p:nvPr/>
        </p:nvSpPr>
        <p:spPr>
          <a:xfrm>
            <a:off x="756745" y="1345324"/>
            <a:ext cx="1797269"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Published in Chance Magazine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V 30.1, 2017</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Based on 4 years experience with a  spring course at Harvard School of Public  Health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1"/>
          <p:cNvSpPr txBox="1"/>
          <p:nvPr>
            <p:ph type="title"/>
          </p:nvPr>
        </p:nvSpPr>
        <p:spPr>
          <a:xfrm>
            <a:off x="606995" y="232201"/>
            <a:ext cx="10786219"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KEY TAKE AWAYS FROM THIS COURSE (1)</a:t>
            </a:r>
            <a:endParaRPr/>
          </a:p>
        </p:txBody>
      </p:sp>
      <p:sp>
        <p:nvSpPr>
          <p:cNvPr id="536" name="Google Shape;536;p31"/>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10000"/>
              </a:lnSpc>
              <a:spcBef>
                <a:spcPts val="0"/>
              </a:spcBef>
              <a:spcAft>
                <a:spcPts val="0"/>
              </a:spcAft>
              <a:buSzPct val="75000"/>
              <a:buChar char="▪"/>
            </a:pPr>
            <a:r>
              <a:rPr lang="en-US"/>
              <a:t>Multidisciplinary student graduate/post graduate population – may be too early in their career to fully absorb material</a:t>
            </a:r>
            <a:endParaRPr/>
          </a:p>
          <a:p>
            <a:pPr indent="-228600" lvl="0" marL="228600" rtl="0" algn="l">
              <a:lnSpc>
                <a:spcPct val="110000"/>
              </a:lnSpc>
              <a:spcBef>
                <a:spcPts val="1000"/>
              </a:spcBef>
              <a:spcAft>
                <a:spcPts val="0"/>
              </a:spcAft>
              <a:buSzPct val="75000"/>
              <a:buChar char="▪"/>
            </a:pPr>
            <a:r>
              <a:rPr lang="en-US"/>
              <a:t>What is optimal in  class vs out of class exposure to content and videos</a:t>
            </a:r>
            <a:endParaRPr/>
          </a:p>
          <a:p>
            <a:pPr indent="-228600" lvl="1" marL="457200" rtl="0" algn="l">
              <a:lnSpc>
                <a:spcPct val="110000"/>
              </a:lnSpc>
              <a:spcBef>
                <a:spcPts val="500"/>
              </a:spcBef>
              <a:spcAft>
                <a:spcPts val="0"/>
              </a:spcAft>
              <a:buSzPct val="75000"/>
              <a:buChar char="▪"/>
            </a:pPr>
            <a:r>
              <a:rPr lang="en-US"/>
              <a:t>Covid 19 Zoom experience opens new ideas for collaborations and team experience</a:t>
            </a:r>
            <a:endParaRPr/>
          </a:p>
          <a:p>
            <a:pPr indent="-228600" lvl="0" marL="228600" rtl="0" algn="l">
              <a:lnSpc>
                <a:spcPct val="110000"/>
              </a:lnSpc>
              <a:spcBef>
                <a:spcPts val="1000"/>
              </a:spcBef>
              <a:spcAft>
                <a:spcPts val="0"/>
              </a:spcAft>
              <a:buSzPct val="75000"/>
              <a:buChar char="▪"/>
            </a:pPr>
            <a:r>
              <a:rPr lang="en-US"/>
              <a:t>FDA advisory committee videos are powerful tool to illustrate decision making and evidence evaluation , outside academic approaches (eg NIH application review, peer review process, traditional academic course work and applications)</a:t>
            </a:r>
            <a:endParaRPr/>
          </a:p>
          <a:p>
            <a:pPr indent="-228600" lvl="0" marL="228600" rtl="0" algn="l">
              <a:lnSpc>
                <a:spcPct val="110000"/>
              </a:lnSpc>
              <a:spcBef>
                <a:spcPts val="1000"/>
              </a:spcBef>
              <a:spcAft>
                <a:spcPts val="0"/>
              </a:spcAft>
              <a:buSzPct val="75000"/>
              <a:buChar char="▪"/>
            </a:pPr>
            <a:r>
              <a:rPr lang="en-US"/>
              <a:t>Regulatory science contains a huge amount of material relevant to pharmaceutical scientist and it dynamically changes over time</a:t>
            </a:r>
            <a:endParaRPr/>
          </a:p>
          <a:p>
            <a:pPr indent="-228600" lvl="0" marL="228600" rtl="0" algn="l">
              <a:lnSpc>
                <a:spcPct val="110000"/>
              </a:lnSpc>
              <a:spcBef>
                <a:spcPts val="1000"/>
              </a:spcBef>
              <a:spcAft>
                <a:spcPts val="0"/>
              </a:spcAft>
              <a:buSzPct val="75000"/>
              <a:buChar char="▪"/>
            </a:pPr>
            <a:r>
              <a:rPr lang="en-US"/>
              <a:t>Currently, I am unaware of academic curricula embracing aspects of regulatory science – Not regulatory affairs which is a different focus and content</a:t>
            </a:r>
            <a:endParaRPr/>
          </a:p>
          <a:p>
            <a:pPr indent="-140493" lvl="0" marL="228600" rtl="0" algn="l">
              <a:lnSpc>
                <a:spcPct val="110000"/>
              </a:lnSpc>
              <a:spcBef>
                <a:spcPts val="1000"/>
              </a:spcBef>
              <a:spcAft>
                <a:spcPts val="0"/>
              </a:spcAft>
              <a:buSzPct val="75000"/>
              <a:buNone/>
            </a:pPr>
            <a:r>
              <a:t/>
            </a:r>
            <a:endParaRPr/>
          </a:p>
          <a:p>
            <a:pPr indent="-140493" lvl="0" marL="228600" rtl="0" algn="l">
              <a:lnSpc>
                <a:spcPct val="110000"/>
              </a:lnSpc>
              <a:spcBef>
                <a:spcPts val="1000"/>
              </a:spcBef>
              <a:spcAft>
                <a:spcPts val="0"/>
              </a:spcAft>
              <a:buSzPct val="75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2"/>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ECPM and the HSPH course provides a foundation for what new educational models might be – how to launch</a:t>
            </a:r>
            <a:endParaRPr/>
          </a:p>
        </p:txBody>
      </p:sp>
      <p:sp>
        <p:nvSpPr>
          <p:cNvPr id="542" name="Google Shape;542;p32"/>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PhRMA had a training center at one time - lost their purpose</a:t>
            </a:r>
            <a:endParaRPr/>
          </a:p>
          <a:p>
            <a:pPr indent="-228600" lvl="0" marL="228600" rtl="0" algn="l">
              <a:lnSpc>
                <a:spcPct val="110000"/>
              </a:lnSpc>
              <a:spcBef>
                <a:spcPts val="1000"/>
              </a:spcBef>
              <a:spcAft>
                <a:spcPts val="0"/>
              </a:spcAft>
              <a:buSzPts val="1500"/>
              <a:buChar char="▪"/>
            </a:pPr>
            <a:r>
              <a:rPr lang="en-US"/>
              <a:t>Biopharm section of ASA is very active</a:t>
            </a:r>
            <a:endParaRPr/>
          </a:p>
          <a:p>
            <a:pPr indent="-228600" lvl="0" marL="228600" rtl="0" algn="l">
              <a:lnSpc>
                <a:spcPct val="110000"/>
              </a:lnSpc>
              <a:spcBef>
                <a:spcPts val="1000"/>
              </a:spcBef>
              <a:spcAft>
                <a:spcPts val="0"/>
              </a:spcAft>
              <a:buSzPts val="1500"/>
              <a:buChar char="▪"/>
            </a:pPr>
            <a:r>
              <a:rPr lang="en-US"/>
              <a:t>DIA webinars very useful</a:t>
            </a:r>
            <a:endParaRPr/>
          </a:p>
          <a:p>
            <a:pPr indent="-228600" lvl="0" marL="228600" rtl="0" algn="l">
              <a:lnSpc>
                <a:spcPct val="110000"/>
              </a:lnSpc>
              <a:spcBef>
                <a:spcPts val="1000"/>
              </a:spcBef>
              <a:spcAft>
                <a:spcPts val="0"/>
              </a:spcAft>
              <a:buSzPts val="1500"/>
              <a:buChar char="▪"/>
            </a:pPr>
            <a:r>
              <a:rPr lang="en-US"/>
              <a:t>NIH CTSA network is a possibility  but difficult to engage</a:t>
            </a:r>
            <a:endParaRPr/>
          </a:p>
          <a:p>
            <a:pPr indent="-228600" lvl="0" marL="228600" rtl="0" algn="l">
              <a:lnSpc>
                <a:spcPct val="110000"/>
              </a:lnSpc>
              <a:spcBef>
                <a:spcPts val="1000"/>
              </a:spcBef>
              <a:spcAft>
                <a:spcPts val="0"/>
              </a:spcAft>
              <a:buSzPts val="1500"/>
              <a:buChar char="▪"/>
            </a:pPr>
            <a:r>
              <a:rPr lang="en-US"/>
              <a:t>Department of Biostatistics – coordinated networks ?</a:t>
            </a:r>
            <a:endParaRPr/>
          </a:p>
          <a:p>
            <a:pPr indent="-133350" lvl="0" marL="228600" rtl="0" algn="l">
              <a:lnSpc>
                <a:spcPct val="110000"/>
              </a:lnSpc>
              <a:spcBef>
                <a:spcPts val="1000"/>
              </a:spcBef>
              <a:spcAft>
                <a:spcPts val="0"/>
              </a:spcAft>
              <a:buSzPts val="15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3"/>
          <p:cNvSpPr txBox="1"/>
          <p:nvPr>
            <p:ph type="title"/>
          </p:nvPr>
        </p:nvSpPr>
        <p:spPr>
          <a:xfrm>
            <a:off x="606995" y="3844475"/>
            <a:ext cx="10501177" cy="1401231"/>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What is happening in Europe, who has actually recognized the need for new ways to bring the academic community into the regulatory science field</a:t>
            </a:r>
            <a:br>
              <a:rPr lang="en-US"/>
            </a:br>
            <a:br>
              <a:rPr lang="en-US"/>
            </a:br>
            <a:r>
              <a:rPr lang="en-US"/>
              <a:t>Funding mechanisms and coordinated initiatives</a:t>
            </a:r>
            <a:br>
              <a:rPr lang="en-US"/>
            </a:b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p:nvPr/>
        </p:nvSpPr>
        <p:spPr>
          <a:xfrm>
            <a:off x="1219200" y="152401"/>
            <a:ext cx="9753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https://www.ema.europa.eu/en/human-regulatory/research-development/innovation-medicines</a:t>
            </a:r>
            <a:endParaRPr/>
          </a:p>
        </p:txBody>
      </p:sp>
      <p:pic>
        <p:nvPicPr>
          <p:cNvPr id="553" name="Google Shape;553;p34"/>
          <p:cNvPicPr preferRelativeResize="0"/>
          <p:nvPr/>
        </p:nvPicPr>
        <p:blipFill rotWithShape="1">
          <a:blip r:embed="rId3">
            <a:alphaModFix/>
          </a:blip>
          <a:srcRect b="0" l="0" r="0" t="0"/>
          <a:stretch/>
        </p:blipFill>
        <p:spPr>
          <a:xfrm>
            <a:off x="1695450" y="1736905"/>
            <a:ext cx="8801100" cy="47889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5"/>
          <p:cNvPicPr preferRelativeResize="0"/>
          <p:nvPr/>
        </p:nvPicPr>
        <p:blipFill rotWithShape="1">
          <a:blip r:embed="rId3">
            <a:alphaModFix/>
          </a:blip>
          <a:srcRect b="0" l="0" r="0" t="0"/>
          <a:stretch/>
        </p:blipFill>
        <p:spPr>
          <a:xfrm>
            <a:off x="1257735" y="845549"/>
            <a:ext cx="9676530" cy="5812551"/>
          </a:xfrm>
          <a:prstGeom prst="rect">
            <a:avLst/>
          </a:prstGeom>
          <a:noFill/>
          <a:ln>
            <a:noFill/>
          </a:ln>
        </p:spPr>
      </p:pic>
      <p:sp>
        <p:nvSpPr>
          <p:cNvPr id="559" name="Google Shape;559;p35"/>
          <p:cNvSpPr txBox="1"/>
          <p:nvPr/>
        </p:nvSpPr>
        <p:spPr>
          <a:xfrm>
            <a:off x="2669629" y="199901"/>
            <a:ext cx="729417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Strengthening Training of Academia in Regulatory Science (STARS) </a:t>
            </a:r>
            <a:r>
              <a:rPr b="1" lang="en-US" sz="2000">
                <a:solidFill>
                  <a:srgbClr val="FF0000"/>
                </a:solidFill>
                <a:latin typeface="Arial"/>
                <a:ea typeface="Arial"/>
                <a:cs typeface="Arial"/>
                <a:sym typeface="Arial"/>
              </a:rPr>
              <a:t>csa-stars.eu/index.html</a:t>
            </a:r>
            <a:endParaRPr b="1" sz="2000">
              <a:solidFill>
                <a:srgbClr val="FF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36"/>
          <p:cNvPicPr preferRelativeResize="0"/>
          <p:nvPr/>
        </p:nvPicPr>
        <p:blipFill rotWithShape="1">
          <a:blip r:embed="rId3">
            <a:alphaModFix/>
          </a:blip>
          <a:srcRect b="0" l="0" r="0" t="0"/>
          <a:stretch/>
        </p:blipFill>
        <p:spPr>
          <a:xfrm>
            <a:off x="2819400" y="204481"/>
            <a:ext cx="6183310" cy="6449039"/>
          </a:xfrm>
          <a:prstGeom prst="rect">
            <a:avLst/>
          </a:prstGeom>
          <a:noFill/>
          <a:ln>
            <a:noFill/>
          </a:ln>
        </p:spPr>
      </p:pic>
      <p:sp>
        <p:nvSpPr>
          <p:cNvPr id="565" name="Google Shape;565;p36"/>
          <p:cNvSpPr txBox="1"/>
          <p:nvPr/>
        </p:nvSpPr>
        <p:spPr>
          <a:xfrm>
            <a:off x="3216166" y="3762703"/>
            <a:ext cx="5454868" cy="893380"/>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36"/>
          <p:cNvSpPr/>
          <p:nvPr/>
        </p:nvSpPr>
        <p:spPr>
          <a:xfrm>
            <a:off x="2377965" y="378373"/>
            <a:ext cx="882869" cy="3048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7"/>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600"/>
              <a:buFont typeface="Arial"/>
              <a:buNone/>
            </a:pPr>
            <a:r>
              <a:rPr lang="en-US" sz="3600"/>
              <a:t>Training to complement discipline specific education and to foster  team collaboration</a:t>
            </a:r>
            <a:endParaRPr/>
          </a:p>
        </p:txBody>
      </p:sp>
      <p:sp>
        <p:nvSpPr>
          <p:cNvPr id="572" name="Google Shape;572;p37"/>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0000"/>
              </a:lnSpc>
              <a:spcBef>
                <a:spcPts val="0"/>
              </a:spcBef>
              <a:spcAft>
                <a:spcPts val="0"/>
              </a:spcAft>
              <a:buSzPts val="1500"/>
              <a:buChar char="▪"/>
            </a:pPr>
            <a:r>
              <a:rPr lang="en-US"/>
              <a:t>Get Beyond the check box approach in GCP training</a:t>
            </a:r>
            <a:endParaRPr/>
          </a:p>
          <a:p>
            <a:pPr indent="-228600" lvl="0" marL="228600" rtl="0" algn="l">
              <a:lnSpc>
                <a:spcPct val="110000"/>
              </a:lnSpc>
              <a:spcBef>
                <a:spcPts val="1000"/>
              </a:spcBef>
              <a:spcAft>
                <a:spcPts val="0"/>
              </a:spcAft>
              <a:buSzPts val="1500"/>
              <a:buChar char="▪"/>
            </a:pPr>
            <a:r>
              <a:rPr lang="en-US"/>
              <a:t>Concepts embedded in the ICH updated guidances E8 and E6(R2) ; Quality by design for clinical trials</a:t>
            </a:r>
            <a:endParaRPr/>
          </a:p>
          <a:p>
            <a:pPr indent="-228600" lvl="0" marL="228600" rtl="0" algn="l">
              <a:lnSpc>
                <a:spcPct val="110000"/>
              </a:lnSpc>
              <a:spcBef>
                <a:spcPts val="1000"/>
              </a:spcBef>
              <a:spcAft>
                <a:spcPts val="0"/>
              </a:spcAft>
              <a:buSzPts val="1500"/>
              <a:buChar char="▪"/>
            </a:pPr>
            <a:r>
              <a:rPr lang="en-US"/>
              <a:t>The ‘Quality by design’ promotes a culture change in  actively identifying in advance risks and planning to manage those  risks to a study</a:t>
            </a:r>
            <a:endParaRPr/>
          </a:p>
          <a:p>
            <a:pPr indent="-228600" lvl="0" marL="228600" rtl="0" algn="l">
              <a:lnSpc>
                <a:spcPct val="110000"/>
              </a:lnSpc>
              <a:spcBef>
                <a:spcPts val="1000"/>
              </a:spcBef>
              <a:spcAft>
                <a:spcPts val="0"/>
              </a:spcAft>
              <a:buSzPts val="1500"/>
              <a:buChar char="▪"/>
            </a:pPr>
            <a:r>
              <a:rPr lang="en-US"/>
              <a:t> Should force the team to stress test the assumptions of  clinical trial designs in advance of their conduct, including scenario planning, simulations</a:t>
            </a:r>
            <a:endParaRPr/>
          </a:p>
          <a:p>
            <a:pPr indent="-228600" lvl="0" marL="228600" rtl="0" algn="l">
              <a:lnSpc>
                <a:spcPct val="110000"/>
              </a:lnSpc>
              <a:spcBef>
                <a:spcPts val="1000"/>
              </a:spcBef>
              <a:spcAft>
                <a:spcPts val="0"/>
              </a:spcAft>
              <a:buSzPts val="1500"/>
              <a:buChar char="▪"/>
            </a:pPr>
            <a:r>
              <a:rPr lang="en-US">
                <a:solidFill>
                  <a:srgbClr val="FF0000"/>
                </a:solidFill>
              </a:rPr>
              <a:t>Who leads the stress test exercises – My position is that experienced statisticians are well positioned to do so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8"/>
          <p:cNvSpPr txBox="1"/>
          <p:nvPr>
            <p:ph type="title"/>
          </p:nvPr>
        </p:nvSpPr>
        <p:spPr>
          <a:xfrm>
            <a:off x="554420" y="268833"/>
            <a:ext cx="10515600" cy="132556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sz="3200"/>
              <a:t>Publically available regulatory information, forming content of regulatory science, that could be incorporated into a learning model</a:t>
            </a:r>
            <a:endParaRPr/>
          </a:p>
        </p:txBody>
      </p:sp>
      <p:sp>
        <p:nvSpPr>
          <p:cNvPr id="578" name="Google Shape;578;p38"/>
          <p:cNvSpPr txBox="1"/>
          <p:nvPr>
            <p:ph idx="1" type="body"/>
          </p:nvPr>
        </p:nvSpPr>
        <p:spPr>
          <a:xfrm>
            <a:off x="974835" y="1962259"/>
            <a:ext cx="10515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110000"/>
              </a:lnSpc>
              <a:spcBef>
                <a:spcPts val="0"/>
              </a:spcBef>
              <a:spcAft>
                <a:spcPts val="0"/>
              </a:spcAft>
              <a:buSzPct val="75000"/>
              <a:buChar char="▪"/>
            </a:pPr>
            <a:r>
              <a:rPr b="1" lang="en-US" sz="8000">
                <a:solidFill>
                  <a:srgbClr val="FF0000"/>
                </a:solidFill>
              </a:rPr>
              <a:t>FDA website for guidance documents:</a:t>
            </a:r>
            <a:endParaRPr/>
          </a:p>
          <a:p>
            <a:pPr indent="-204787" lvl="0" marL="228600" rtl="0" algn="l">
              <a:lnSpc>
                <a:spcPct val="110000"/>
              </a:lnSpc>
              <a:spcBef>
                <a:spcPts val="1000"/>
              </a:spcBef>
              <a:spcAft>
                <a:spcPts val="0"/>
              </a:spcAft>
              <a:buSzPct val="75000"/>
              <a:buNone/>
            </a:pPr>
            <a:r>
              <a:t/>
            </a:r>
            <a:endParaRPr/>
          </a:p>
          <a:p>
            <a:pPr indent="-228600" lvl="1" marL="457200" rtl="0" algn="l">
              <a:lnSpc>
                <a:spcPct val="110000"/>
              </a:lnSpc>
              <a:spcBef>
                <a:spcPts val="500"/>
              </a:spcBef>
              <a:spcAft>
                <a:spcPts val="0"/>
              </a:spcAft>
              <a:buSzPct val="75000"/>
              <a:buChar char="▪"/>
            </a:pPr>
            <a:r>
              <a:rPr b="1" lang="en-US" sz="4000">
                <a:solidFill>
                  <a:schemeClr val="accent2"/>
                </a:solidFill>
              </a:rPr>
              <a:t> 	</a:t>
            </a:r>
            <a:r>
              <a:rPr b="1" lang="en-US" sz="7200" u="sng">
                <a:solidFill>
                  <a:schemeClr val="accent2"/>
                </a:solidFill>
                <a:hlinkClick r:id="rId3">
                  <a:extLst>
                    <a:ext uri="{A12FA001-AC4F-418D-AE19-62706E023703}">
                      <ahyp:hlinkClr val="tx"/>
                    </a:ext>
                  </a:extLst>
                </a:hlinkClick>
              </a:rPr>
              <a:t>https://www.fda.gov/regulatory-information/search-fda-guidance-documents/clinical-trials-guidance-documents</a:t>
            </a:r>
            <a:endParaRPr b="1" sz="7200">
              <a:solidFill>
                <a:schemeClr val="accent2"/>
              </a:solidFill>
            </a:endParaRPr>
          </a:p>
          <a:p>
            <a:pPr indent="-228600" lvl="0" marL="228600" rtl="0" algn="l">
              <a:lnSpc>
                <a:spcPct val="110000"/>
              </a:lnSpc>
              <a:spcBef>
                <a:spcPts val="1000"/>
              </a:spcBef>
              <a:spcAft>
                <a:spcPts val="0"/>
              </a:spcAft>
              <a:buSzPct val="75000"/>
              <a:buChar char="▪"/>
            </a:pPr>
            <a:r>
              <a:rPr b="1" lang="en-US" sz="8000">
                <a:solidFill>
                  <a:srgbClr val="FF0000"/>
                </a:solidFill>
              </a:rPr>
              <a:t>FDA website for documentation of review decisions and discipline specific evaluations</a:t>
            </a:r>
            <a:r>
              <a:rPr b="1" lang="en-US" sz="8000"/>
              <a:t>:</a:t>
            </a:r>
            <a:endParaRPr/>
          </a:p>
          <a:p>
            <a:pPr indent="0" lvl="0" marL="0" rtl="0" algn="l">
              <a:lnSpc>
                <a:spcPct val="110000"/>
              </a:lnSpc>
              <a:spcBef>
                <a:spcPts val="1000"/>
              </a:spcBef>
              <a:spcAft>
                <a:spcPts val="0"/>
              </a:spcAft>
              <a:buSzPts val="375"/>
              <a:buNone/>
            </a:pPr>
            <a:r>
              <a:rPr lang="en-US"/>
              <a:t> 	</a:t>
            </a:r>
            <a:r>
              <a:rPr b="1" lang="en-US" sz="7200">
                <a:solidFill>
                  <a:schemeClr val="accent2"/>
                </a:solidFill>
              </a:rPr>
              <a:t>Drugs @FDA: </a:t>
            </a:r>
            <a:r>
              <a:rPr b="1" lang="en-US" sz="7200" u="sng">
                <a:solidFill>
                  <a:schemeClr val="accent2"/>
                </a:solidFill>
                <a:hlinkClick r:id="rId4">
                  <a:extLst>
                    <a:ext uri="{A12FA001-AC4F-418D-AE19-62706E023703}">
                      <ahyp:hlinkClr val="tx"/>
                    </a:ext>
                  </a:extLst>
                </a:hlinkClick>
              </a:rPr>
              <a:t>https://www.fda.gov/drugs/drug-approvals-and-databases</a:t>
            </a:r>
            <a:r>
              <a:rPr lang="en-US" sz="7200" u="sng">
                <a:solidFill>
                  <a:schemeClr val="accent2"/>
                </a:solidFill>
                <a:hlinkClick r:id="rId5">
                  <a:extLst>
                    <a:ext uri="{A12FA001-AC4F-418D-AE19-62706E023703}">
                      <ahyp:hlinkClr val="tx"/>
                    </a:ext>
                  </a:extLst>
                </a:hlinkClick>
              </a:rPr>
              <a:t>/about-drugsfda</a:t>
            </a:r>
            <a:endParaRPr sz="7200">
              <a:solidFill>
                <a:schemeClr val="accent2"/>
              </a:solidFill>
            </a:endParaRPr>
          </a:p>
          <a:p>
            <a:pPr indent="0" lvl="0" marL="0" rtl="0" algn="l">
              <a:lnSpc>
                <a:spcPct val="110000"/>
              </a:lnSpc>
              <a:spcBef>
                <a:spcPts val="1000"/>
              </a:spcBef>
              <a:spcAft>
                <a:spcPts val="0"/>
              </a:spcAft>
              <a:buSzPct val="75000"/>
              <a:buNone/>
            </a:pPr>
            <a:r>
              <a:rPr lang="en-US"/>
              <a:t> </a:t>
            </a:r>
            <a:endParaRPr/>
          </a:p>
          <a:p>
            <a:pPr indent="-228600" lvl="0" marL="228600" rtl="0" algn="l">
              <a:lnSpc>
                <a:spcPct val="110000"/>
              </a:lnSpc>
              <a:spcBef>
                <a:spcPts val="1000"/>
              </a:spcBef>
              <a:spcAft>
                <a:spcPts val="0"/>
              </a:spcAft>
              <a:buSzPct val="75000"/>
              <a:buChar char="▪"/>
            </a:pPr>
            <a:r>
              <a:rPr b="1" lang="en-US" sz="8000"/>
              <a:t> </a:t>
            </a:r>
            <a:r>
              <a:rPr b="1" lang="en-US" sz="8000">
                <a:solidFill>
                  <a:srgbClr val="FF0000"/>
                </a:solidFill>
              </a:rPr>
              <a:t>FDA website for publically available webcasts of most advisory committees:</a:t>
            </a:r>
            <a:endParaRPr/>
          </a:p>
          <a:p>
            <a:pPr indent="-207168" lvl="1" marL="457200" rtl="0" algn="l">
              <a:lnSpc>
                <a:spcPct val="110000"/>
              </a:lnSpc>
              <a:spcBef>
                <a:spcPts val="500"/>
              </a:spcBef>
              <a:spcAft>
                <a:spcPts val="0"/>
              </a:spcAft>
              <a:buSzPct val="75000"/>
              <a:buNone/>
            </a:pPr>
            <a:r>
              <a:t/>
            </a:r>
            <a:endParaRPr/>
          </a:p>
          <a:p>
            <a:pPr indent="-228600" lvl="2" marL="685800" rtl="0" algn="l">
              <a:lnSpc>
                <a:spcPct val="110000"/>
              </a:lnSpc>
              <a:spcBef>
                <a:spcPts val="500"/>
              </a:spcBef>
              <a:spcAft>
                <a:spcPts val="0"/>
              </a:spcAft>
              <a:buSzPct val="75000"/>
              <a:buChar char="▪"/>
            </a:pPr>
            <a:r>
              <a:rPr b="1" lang="en-US" sz="7000">
                <a:solidFill>
                  <a:schemeClr val="accent2"/>
                </a:solidFill>
              </a:rPr>
              <a:t> </a:t>
            </a:r>
            <a:r>
              <a:rPr b="1" lang="en-US" sz="7000" u="sng">
                <a:solidFill>
                  <a:schemeClr val="accent2"/>
                </a:solidFill>
                <a:hlinkClick r:id="rId6">
                  <a:extLst>
                    <a:ext uri="{A12FA001-AC4F-418D-AE19-62706E023703}">
                      <ahyp:hlinkClr val="tx"/>
                    </a:ext>
                  </a:extLst>
                </a:hlinkClick>
              </a:rPr>
              <a:t>https://www.fda.gov/advisory-committees/committees-and-meeting-materials/human-drug-advisory-committees</a:t>
            </a:r>
            <a:endParaRPr b="1" sz="7000">
              <a:solidFill>
                <a:schemeClr val="accent2"/>
              </a:solidFill>
            </a:endParaRPr>
          </a:p>
          <a:p>
            <a:pPr indent="-142875" lvl="0" marL="228600" rtl="0" algn="l">
              <a:lnSpc>
                <a:spcPct val="110000"/>
              </a:lnSpc>
              <a:spcBef>
                <a:spcPts val="1000"/>
              </a:spcBef>
              <a:spcAft>
                <a:spcPts val="0"/>
              </a:spcAft>
              <a:buSzPct val="75000"/>
              <a:buNone/>
            </a:pPr>
            <a:r>
              <a:t/>
            </a:r>
            <a:endParaRPr sz="7200">
              <a:solidFill>
                <a:schemeClr val="accent2"/>
              </a:solidFill>
            </a:endParaRPr>
          </a:p>
          <a:p>
            <a:pPr indent="-228600" lvl="0" marL="228600" rtl="0" algn="l">
              <a:lnSpc>
                <a:spcPct val="110000"/>
              </a:lnSpc>
              <a:spcBef>
                <a:spcPts val="1000"/>
              </a:spcBef>
              <a:spcAft>
                <a:spcPts val="0"/>
              </a:spcAft>
              <a:buSzPct val="75000"/>
              <a:buChar char="▪"/>
            </a:pPr>
            <a:r>
              <a:rPr b="1" lang="en-US" sz="8000">
                <a:solidFill>
                  <a:srgbClr val="FF0000"/>
                </a:solidFill>
              </a:rPr>
              <a:t>ICH website </a:t>
            </a:r>
            <a:r>
              <a:rPr b="1" lang="en-US" sz="8000"/>
              <a:t>: </a:t>
            </a:r>
            <a:r>
              <a:rPr b="1" lang="en-US" sz="8000" u="sng">
                <a:solidFill>
                  <a:schemeClr val="accent2"/>
                </a:solidFill>
                <a:hlinkClick r:id="rId7">
                  <a:extLst>
                    <a:ext uri="{A12FA001-AC4F-418D-AE19-62706E023703}">
                      <ahyp:hlinkClr val="tx"/>
                    </a:ext>
                  </a:extLst>
                </a:hlinkClick>
              </a:rPr>
              <a:t>https://www.ich.org/</a:t>
            </a:r>
            <a:endParaRPr b="1" sz="8000">
              <a:solidFill>
                <a:schemeClr val="accent2"/>
              </a:solidFill>
            </a:endParaRPr>
          </a:p>
          <a:p>
            <a:pPr indent="-204787" lvl="0" marL="228600" rtl="0" algn="l">
              <a:lnSpc>
                <a:spcPct val="110000"/>
              </a:lnSpc>
              <a:spcBef>
                <a:spcPts val="1000"/>
              </a:spcBef>
              <a:spcAft>
                <a:spcPts val="0"/>
              </a:spcAft>
              <a:buSzPct val="75000"/>
              <a:buNone/>
            </a:pPr>
            <a:r>
              <a:t/>
            </a:r>
            <a:endParaRPr/>
          </a:p>
          <a:p>
            <a:pPr indent="-228600" lvl="0" marL="228600" rtl="0" algn="l">
              <a:lnSpc>
                <a:spcPct val="110000"/>
              </a:lnSpc>
              <a:spcBef>
                <a:spcPts val="1000"/>
              </a:spcBef>
              <a:spcAft>
                <a:spcPts val="0"/>
              </a:spcAft>
              <a:buSzPct val="75000"/>
              <a:buChar char="▪"/>
            </a:pPr>
            <a:r>
              <a:rPr b="1" lang="en-US" sz="8000">
                <a:solidFill>
                  <a:srgbClr val="FF0000"/>
                </a:solidFill>
              </a:rPr>
              <a:t>EMA website </a:t>
            </a:r>
            <a:r>
              <a:rPr b="1" lang="en-US" sz="8000">
                <a:solidFill>
                  <a:schemeClr val="accent2"/>
                </a:solidFill>
              </a:rPr>
              <a:t>: </a:t>
            </a:r>
            <a:r>
              <a:rPr b="1" lang="en-US" sz="8000" u="sng">
                <a:solidFill>
                  <a:schemeClr val="accent2"/>
                </a:solidFill>
                <a:hlinkClick r:id="rId8">
                  <a:extLst>
                    <a:ext uri="{A12FA001-AC4F-418D-AE19-62706E023703}">
                      <ahyp:hlinkClr val="tx"/>
                    </a:ext>
                  </a:extLst>
                </a:hlinkClick>
              </a:rPr>
              <a:t>https://www.ema.europa.eu/en/medicines</a:t>
            </a:r>
            <a:endParaRPr b="1" sz="800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9"/>
          <p:cNvSpPr txBox="1"/>
          <p:nvPr>
            <p:ph type="title"/>
          </p:nvPr>
        </p:nvSpPr>
        <p:spPr>
          <a:xfrm>
            <a:off x="482174" y="439123"/>
            <a:ext cx="10576011" cy="1401231"/>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2800"/>
              <a:t>Update on COVID-19 lessons learned, progress, new initiatives, collaborations and recommendations to be ready for new pandemic</a:t>
            </a:r>
            <a:br>
              <a:rPr lang="en-US" sz="2800"/>
            </a:br>
            <a:br>
              <a:rPr lang="en-US" sz="2800"/>
            </a:br>
            <a:r>
              <a:rPr lang="en-US" sz="1800">
                <a:solidFill>
                  <a:srgbClr val="FF0000"/>
                </a:solidFill>
              </a:rPr>
              <a:t>https://reaganudall.org/news-and-events/events/virtual-public-workshop-covid-19-lessons-learned-clinical-evaluation?eType=EmailBlastContent&amp;eId=ec641574-f962-4687-b4d2-27ab351dbf6e</a:t>
            </a:r>
            <a:endParaRPr/>
          </a:p>
        </p:txBody>
      </p:sp>
      <p:pic>
        <p:nvPicPr>
          <p:cNvPr id="584" name="Google Shape;584;p39"/>
          <p:cNvPicPr preferRelativeResize="0"/>
          <p:nvPr/>
        </p:nvPicPr>
        <p:blipFill rotWithShape="1">
          <a:blip r:embed="rId3">
            <a:alphaModFix/>
          </a:blip>
          <a:srcRect b="0" l="0" r="0" t="0"/>
          <a:stretch/>
        </p:blipFill>
        <p:spPr>
          <a:xfrm>
            <a:off x="1786758" y="2080283"/>
            <a:ext cx="8366234" cy="46515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Motivation for this talk</a:t>
            </a:r>
            <a:endParaRPr/>
          </a:p>
        </p:txBody>
      </p:sp>
      <p:sp>
        <p:nvSpPr>
          <p:cNvPr id="367" name="Google Shape;367;p4"/>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SzPct val="75000"/>
              <a:buChar char="▪"/>
            </a:pPr>
            <a:r>
              <a:rPr lang="en-US"/>
              <a:t>The statistical framework underlying drug development and drug regulation is increasingly more complex and fundamental to providing critical evidence for product approval, for efficient trial and program planning,  monitoring, safety assessment, data access and integration for decision making</a:t>
            </a:r>
            <a:endParaRPr/>
          </a:p>
          <a:p>
            <a:pPr indent="-228600" lvl="0" marL="228600" rtl="0" algn="l">
              <a:lnSpc>
                <a:spcPct val="110000"/>
              </a:lnSpc>
              <a:spcBef>
                <a:spcPts val="1000"/>
              </a:spcBef>
              <a:spcAft>
                <a:spcPts val="0"/>
              </a:spcAft>
              <a:buSzPct val="75000"/>
              <a:buChar char="▪"/>
            </a:pPr>
            <a:r>
              <a:rPr lang="en-US"/>
              <a:t>‘Substantial evidence ‘ of efficacy and safety relies on randomized controlled trials and the  statistical principles underlying their design, analysis and interpretation – many regulatory guidances now</a:t>
            </a:r>
            <a:endParaRPr/>
          </a:p>
          <a:p>
            <a:pPr indent="-228600" lvl="0" marL="228600" rtl="0" algn="l">
              <a:lnSpc>
                <a:spcPct val="110000"/>
              </a:lnSpc>
              <a:spcBef>
                <a:spcPts val="1000"/>
              </a:spcBef>
              <a:spcAft>
                <a:spcPts val="0"/>
              </a:spcAft>
              <a:buSzPct val="75000"/>
              <a:buChar char="▪"/>
            </a:pPr>
            <a:r>
              <a:rPr lang="en-US"/>
              <a:t>Regulatory science is a mature body of content, continuously evolving, yet not taught in the university or medical school setting, and many in  the industry are ill informed about key aspects that would mitigate failures in development</a:t>
            </a:r>
            <a:endParaRPr/>
          </a:p>
          <a:p>
            <a:pPr indent="-228600" lvl="0" marL="228600" rtl="0" algn="l">
              <a:lnSpc>
                <a:spcPct val="110000"/>
              </a:lnSpc>
              <a:spcBef>
                <a:spcPts val="1000"/>
              </a:spcBef>
              <a:spcAft>
                <a:spcPts val="0"/>
              </a:spcAft>
              <a:buSzPct val="75000"/>
              <a:buChar char="▪"/>
            </a:pPr>
            <a:r>
              <a:rPr lang="en-US"/>
              <a:t>With innovation being the modern mantra for pharmaceutical development and science, there needs to be new ways of translating regulatory science into training and  education models, and team collaboration in the pharmaceutical development and regulatory space – </a:t>
            </a:r>
            <a:r>
              <a:rPr lang="en-US">
                <a:solidFill>
                  <a:srgbClr val="FF0000"/>
                </a:solidFill>
              </a:rPr>
              <a:t>a culture change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0"/>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sz="3600"/>
              <a:t>Innovation to meet the challenges of pandemics  - lessons learned from Covid-19</a:t>
            </a:r>
            <a:endParaRPr/>
          </a:p>
        </p:txBody>
      </p:sp>
      <p:sp>
        <p:nvSpPr>
          <p:cNvPr id="590" name="Google Shape;590;p40"/>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10000"/>
              </a:lnSpc>
              <a:spcBef>
                <a:spcPts val="0"/>
              </a:spcBef>
              <a:spcAft>
                <a:spcPts val="0"/>
              </a:spcAft>
              <a:buSzPct val="75000"/>
              <a:buChar char="▪"/>
            </a:pPr>
            <a:r>
              <a:rPr lang="en-US"/>
              <a:t>I believe there is and will be a huge culture change in the need for and the value of collaboration to develop effective therapies to meet critical, time sensitive therapies, just not vaccines</a:t>
            </a:r>
            <a:endParaRPr/>
          </a:p>
          <a:p>
            <a:pPr indent="-228600" lvl="0" marL="228600" rtl="0" algn="l">
              <a:lnSpc>
                <a:spcPct val="110000"/>
              </a:lnSpc>
              <a:spcBef>
                <a:spcPts val="1000"/>
              </a:spcBef>
              <a:spcAft>
                <a:spcPts val="0"/>
              </a:spcAft>
              <a:buSzPct val="75000"/>
              <a:buChar char="▪"/>
            </a:pPr>
            <a:r>
              <a:rPr lang="en-US"/>
              <a:t>Already a dramatic collaboration in a short period of time – stimulated by a crisis – that’s the way it usually happens – see the next slide</a:t>
            </a:r>
            <a:endParaRPr/>
          </a:p>
          <a:p>
            <a:pPr indent="-228600" lvl="0" marL="228600" rtl="0" algn="l">
              <a:lnSpc>
                <a:spcPct val="110000"/>
              </a:lnSpc>
              <a:spcBef>
                <a:spcPts val="1000"/>
              </a:spcBef>
              <a:spcAft>
                <a:spcPts val="0"/>
              </a:spcAft>
              <a:buSzPct val="75000"/>
              <a:buChar char="▪"/>
            </a:pPr>
            <a:r>
              <a:rPr lang="en-US"/>
              <a:t>The learning health system is here – but our infrastructure is not yet ready for it</a:t>
            </a:r>
            <a:endParaRPr/>
          </a:p>
          <a:p>
            <a:pPr indent="-228600" lvl="0" marL="228600" rtl="0" algn="l">
              <a:lnSpc>
                <a:spcPct val="110000"/>
              </a:lnSpc>
              <a:spcBef>
                <a:spcPts val="1000"/>
              </a:spcBef>
              <a:spcAft>
                <a:spcPts val="0"/>
              </a:spcAft>
              <a:buSzPct val="75000"/>
              <a:buChar char="▪"/>
            </a:pPr>
            <a:r>
              <a:rPr lang="en-US"/>
              <a:t>What does it mean for you, biostatistics, academic models of teaching, reality checking for speed and efficiency, methodologies and real world case studies</a:t>
            </a:r>
            <a:endParaRPr/>
          </a:p>
          <a:p>
            <a:pPr indent="-228600" lvl="0" marL="228600" rtl="0" algn="l">
              <a:lnSpc>
                <a:spcPct val="110000"/>
              </a:lnSpc>
              <a:spcBef>
                <a:spcPts val="1000"/>
              </a:spcBef>
              <a:spcAft>
                <a:spcPts val="0"/>
              </a:spcAft>
              <a:buSzPct val="75000"/>
              <a:buChar char="▪"/>
            </a:pPr>
            <a:r>
              <a:rPr lang="en-US"/>
              <a:t>Much of my talk would have been about some new ideas but the COVID-19 experience has just made them more relevant – but  how do we all respond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1"/>
          <p:cNvSpPr txBox="1"/>
          <p:nvPr>
            <p:ph type="title"/>
          </p:nvPr>
        </p:nvSpPr>
        <p:spPr>
          <a:xfrm>
            <a:off x="2036403" y="389620"/>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Concluding remarks</a:t>
            </a:r>
            <a:endParaRPr/>
          </a:p>
        </p:txBody>
      </p:sp>
      <p:sp>
        <p:nvSpPr>
          <p:cNvPr id="596" name="Google Shape;596;p41"/>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There is an  opportunity for new learning models and regulatory science content to be introduced to the scientific and clinical community who eventually enter pharmaceutical development and regulation</a:t>
            </a:r>
            <a:endParaRPr/>
          </a:p>
          <a:p>
            <a:pPr indent="-228600" lvl="0" marL="228600" rtl="0" algn="l">
              <a:lnSpc>
                <a:spcPct val="110000"/>
              </a:lnSpc>
              <a:spcBef>
                <a:spcPts val="1000"/>
              </a:spcBef>
              <a:spcAft>
                <a:spcPts val="0"/>
              </a:spcAft>
              <a:buSzPts val="1500"/>
              <a:buChar char="▪"/>
            </a:pPr>
            <a:r>
              <a:rPr lang="en-US"/>
              <a:t>Moving the needle to get there will not be easy without a commitment</a:t>
            </a:r>
            <a:endParaRPr/>
          </a:p>
          <a:p>
            <a:pPr indent="-228600" lvl="0" marL="228600" rtl="0" algn="l">
              <a:lnSpc>
                <a:spcPct val="110000"/>
              </a:lnSpc>
              <a:spcBef>
                <a:spcPts val="1000"/>
              </a:spcBef>
              <a:spcAft>
                <a:spcPts val="0"/>
              </a:spcAft>
              <a:buSzPts val="1500"/>
              <a:buChar char="▪"/>
            </a:pPr>
            <a:r>
              <a:rPr lang="en-US"/>
              <a:t>Statistical leadership is important and critical to that happening</a:t>
            </a:r>
            <a:endParaRPr/>
          </a:p>
          <a:p>
            <a:pPr indent="-228600" lvl="0" marL="228600" rtl="0" algn="l">
              <a:lnSpc>
                <a:spcPct val="110000"/>
              </a:lnSpc>
              <a:spcBef>
                <a:spcPts val="1000"/>
              </a:spcBef>
              <a:spcAft>
                <a:spcPts val="0"/>
              </a:spcAft>
              <a:buSzPts val="1500"/>
              <a:buChar char="▪"/>
            </a:pPr>
            <a:r>
              <a:rPr lang="en-US"/>
              <a:t>Experienced statisticians are good candidates to move the needle, lead teams, illustrate the value to prospective planning, simulations, and show how all the content available in the public regulatory space fits together and is integrated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600"/>
              <a:buFont typeface="Arial"/>
              <a:buNone/>
            </a:pPr>
            <a:r>
              <a:rPr lang="en-US" sz="3600"/>
              <a:t>How and when did this culture change begin ?  In 2004 with FDA’s Critical Path Initiative</a:t>
            </a:r>
            <a:endParaRPr/>
          </a:p>
        </p:txBody>
      </p:sp>
      <p:sp>
        <p:nvSpPr>
          <p:cNvPr id="373" name="Google Shape;373;p5"/>
          <p:cNvSpPr txBox="1"/>
          <p:nvPr>
            <p:ph idx="1" type="body"/>
          </p:nvPr>
        </p:nvSpPr>
        <p:spPr>
          <a:xfrm>
            <a:off x="691079" y="2644931"/>
            <a:ext cx="10325000" cy="3564436"/>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SzPct val="75000"/>
              <a:buChar char="▪"/>
            </a:pPr>
            <a:r>
              <a:rPr lang="en-US"/>
              <a:t>The Critical Path Initiative (CPI) is FDA's national strategy for transforming the way FDA-regulated medical products are developed, evaluated, and manufactured. </a:t>
            </a:r>
            <a:endParaRPr/>
          </a:p>
          <a:p>
            <a:pPr indent="-228600" lvl="0" marL="228600" rtl="0" algn="l">
              <a:lnSpc>
                <a:spcPct val="110000"/>
              </a:lnSpc>
              <a:spcBef>
                <a:spcPts val="1000"/>
              </a:spcBef>
              <a:spcAft>
                <a:spcPts val="0"/>
              </a:spcAft>
              <a:buSzPct val="75000"/>
              <a:buChar char="▪"/>
            </a:pPr>
            <a:r>
              <a:rPr lang="en-US"/>
              <a:t> The Initiative was launched in March 2004, with the release of FDA's landmark report </a:t>
            </a:r>
            <a:r>
              <a:rPr lang="en-US">
                <a:solidFill>
                  <a:srgbClr val="FF0000"/>
                </a:solidFill>
              </a:rPr>
              <a:t>Innovation/Stagnation: Challenge and Opportunity on the Critical Path to New Medical Products.</a:t>
            </a:r>
            <a:r>
              <a:rPr lang="en-US"/>
              <a:t> </a:t>
            </a:r>
            <a:endParaRPr/>
          </a:p>
          <a:p>
            <a:pPr indent="-228600" lvl="0" marL="228600" rtl="0" algn="l">
              <a:lnSpc>
                <a:spcPct val="110000"/>
              </a:lnSpc>
              <a:spcBef>
                <a:spcPts val="1000"/>
              </a:spcBef>
              <a:spcAft>
                <a:spcPts val="0"/>
              </a:spcAft>
              <a:buSzPct val="75000"/>
              <a:buChar char="▪"/>
            </a:pPr>
            <a:r>
              <a:rPr lang="en-US"/>
              <a:t>The publication diagnosed the reasons for the widening gap between scientific discoveries that have unlocked the potential to prevent and cure some of today's biggest killers, such as diabetes, cancer, and Alzheimer's, and their translation into innovative medical treatments.</a:t>
            </a:r>
            <a:endParaRPr/>
          </a:p>
          <a:p>
            <a:pPr indent="-228600" lvl="0" marL="228600" rtl="0" algn="l">
              <a:lnSpc>
                <a:spcPct val="110000"/>
              </a:lnSpc>
              <a:spcBef>
                <a:spcPts val="1000"/>
              </a:spcBef>
              <a:spcAft>
                <a:spcPts val="0"/>
              </a:spcAft>
              <a:buSzPct val="75000"/>
              <a:buChar char="▪"/>
            </a:pPr>
            <a:r>
              <a:rPr lang="en-US"/>
              <a:t> Sounding the alarm on the </a:t>
            </a:r>
            <a:r>
              <a:rPr lang="en-US">
                <a:solidFill>
                  <a:srgbClr val="FF0000"/>
                </a:solidFill>
              </a:rPr>
              <a:t>increasing difficulty and unpredictability of medical product development</a:t>
            </a:r>
            <a:r>
              <a:rPr lang="en-US"/>
              <a:t>, the report concluded that </a:t>
            </a:r>
            <a:r>
              <a:rPr lang="en-US">
                <a:solidFill>
                  <a:srgbClr val="FF0000"/>
                </a:solidFill>
              </a:rPr>
              <a:t>collective action was needed to modernize scientific and technical tools </a:t>
            </a:r>
            <a:r>
              <a:rPr lang="en-US"/>
              <a:t>as well as harness information technology to evaluate and predict the safety, effectiveness, and manufacturability of medical products.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
          <p:cNvPicPr preferRelativeResize="0"/>
          <p:nvPr/>
        </p:nvPicPr>
        <p:blipFill rotWithShape="1">
          <a:blip r:embed="rId3">
            <a:alphaModFix/>
          </a:blip>
          <a:srcRect b="0" l="0" r="0" t="0"/>
          <a:stretch/>
        </p:blipFill>
        <p:spPr>
          <a:xfrm>
            <a:off x="423268" y="381907"/>
            <a:ext cx="5672732" cy="6142959"/>
          </a:xfrm>
          <a:prstGeom prst="rect">
            <a:avLst/>
          </a:prstGeom>
          <a:noFill/>
          <a:ln>
            <a:noFill/>
          </a:ln>
        </p:spPr>
      </p:pic>
      <p:pic>
        <p:nvPicPr>
          <p:cNvPr id="379" name="Google Shape;379;p6"/>
          <p:cNvPicPr preferRelativeResize="0"/>
          <p:nvPr/>
        </p:nvPicPr>
        <p:blipFill rotWithShape="1">
          <a:blip r:embed="rId4">
            <a:alphaModFix/>
          </a:blip>
          <a:srcRect b="0" l="0" r="0" t="0"/>
          <a:stretch/>
        </p:blipFill>
        <p:spPr>
          <a:xfrm>
            <a:off x="6448210" y="906025"/>
            <a:ext cx="5672732" cy="509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
          <p:cNvSpPr txBox="1"/>
          <p:nvPr>
            <p:ph type="title"/>
          </p:nvPr>
        </p:nvSpPr>
        <p:spPr>
          <a:xfrm>
            <a:off x="480873" y="547512"/>
            <a:ext cx="10325000" cy="144246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2"/>
              </a:buClr>
              <a:buSzPct val="100000"/>
              <a:buFont typeface="Arial"/>
              <a:buNone/>
            </a:pPr>
            <a:br>
              <a:rPr b="1" lang="en-US" sz="4000"/>
            </a:br>
            <a:r>
              <a:rPr b="1" lang="en-US"/>
              <a:t>FDA's Critical Path Initiative –</a:t>
            </a:r>
            <a:br>
              <a:rPr b="1" lang="en-US"/>
            </a:br>
            <a:r>
              <a:rPr b="1" lang="en-US"/>
              <a:t>the stimulus to get things moving</a:t>
            </a:r>
            <a:br>
              <a:rPr lang="en-US"/>
            </a:br>
            <a:r>
              <a:rPr lang="en-US"/>
              <a:t>2004 report, 2006 the List of issues</a:t>
            </a:r>
            <a:endParaRPr/>
          </a:p>
        </p:txBody>
      </p:sp>
      <p:sp>
        <p:nvSpPr>
          <p:cNvPr id="385" name="Google Shape;385;p7"/>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US"/>
              <a:t>This initiative triggered many discussions among different stakeholders resulting in the issuance  of </a:t>
            </a:r>
            <a:r>
              <a:rPr lang="en-US">
                <a:solidFill>
                  <a:srgbClr val="FF0000"/>
                </a:solidFill>
              </a:rPr>
              <a:t>"Critical Path Report and List" in 2006</a:t>
            </a:r>
            <a:r>
              <a:rPr lang="en-US"/>
              <a:t>, which enumerates leading areas for scientific improvement in the development process:</a:t>
            </a:r>
            <a:endParaRPr/>
          </a:p>
          <a:p>
            <a:pPr indent="-228600" lvl="1" marL="457200" rtl="0" algn="l">
              <a:lnSpc>
                <a:spcPct val="110000"/>
              </a:lnSpc>
              <a:spcBef>
                <a:spcPts val="500"/>
              </a:spcBef>
              <a:spcAft>
                <a:spcPts val="0"/>
              </a:spcAft>
              <a:buSzPts val="1350"/>
              <a:buChar char="▪"/>
            </a:pPr>
            <a:r>
              <a:rPr lang="en-US"/>
              <a:t>Development and utilization of </a:t>
            </a:r>
            <a:r>
              <a:rPr lang="en-US">
                <a:solidFill>
                  <a:srgbClr val="FF0000"/>
                </a:solidFill>
              </a:rPr>
              <a:t>biomarkers</a:t>
            </a:r>
            <a:endParaRPr/>
          </a:p>
          <a:p>
            <a:pPr indent="-228600" lvl="1" marL="457200" rtl="0" algn="l">
              <a:lnSpc>
                <a:spcPct val="110000"/>
              </a:lnSpc>
              <a:spcBef>
                <a:spcPts val="500"/>
              </a:spcBef>
              <a:spcAft>
                <a:spcPts val="0"/>
              </a:spcAft>
              <a:buSzPts val="1350"/>
              <a:buChar char="▪"/>
            </a:pPr>
            <a:r>
              <a:rPr lang="en-US">
                <a:solidFill>
                  <a:srgbClr val="FF0000"/>
                </a:solidFill>
              </a:rPr>
              <a:t>Modernize clinical trial methodologies and procedures </a:t>
            </a:r>
            <a:endParaRPr/>
          </a:p>
          <a:p>
            <a:pPr indent="-228600" lvl="1" marL="457200" rtl="0" algn="l">
              <a:lnSpc>
                <a:spcPct val="110000"/>
              </a:lnSpc>
              <a:spcBef>
                <a:spcPts val="500"/>
              </a:spcBef>
              <a:spcAft>
                <a:spcPts val="0"/>
              </a:spcAft>
              <a:buSzPts val="1350"/>
              <a:buChar char="▪"/>
            </a:pPr>
            <a:r>
              <a:rPr lang="en-US"/>
              <a:t>Enhance the use of bioinformatics, including disease modeling and trial simulation. </a:t>
            </a:r>
            <a:endParaRPr/>
          </a:p>
          <a:p>
            <a:pPr indent="-228600" lvl="1" marL="457200" rtl="0" algn="l">
              <a:lnSpc>
                <a:spcPct val="110000"/>
              </a:lnSpc>
              <a:spcBef>
                <a:spcPts val="500"/>
              </a:spcBef>
              <a:spcAft>
                <a:spcPts val="0"/>
              </a:spcAft>
              <a:buSzPts val="1350"/>
              <a:buChar char="▪"/>
            </a:pPr>
            <a:r>
              <a:rPr lang="en-US"/>
              <a:t>Improvement in manufacturing technologies </a:t>
            </a:r>
            <a:endParaRPr/>
          </a:p>
          <a:p>
            <a:pPr indent="-228600" lvl="1" marL="457200" rtl="0" algn="l">
              <a:lnSpc>
                <a:spcPct val="110000"/>
              </a:lnSpc>
              <a:spcBef>
                <a:spcPts val="500"/>
              </a:spcBef>
              <a:spcAft>
                <a:spcPts val="0"/>
              </a:spcAft>
              <a:buSzPts val="1350"/>
              <a:buChar char="▪"/>
            </a:pPr>
            <a:r>
              <a:rPr lang="en-US"/>
              <a:t>Consortia involved in clinical path activities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8"/>
          <p:cNvSpPr txBox="1"/>
          <p:nvPr>
            <p:ph type="title"/>
          </p:nvPr>
        </p:nvSpPr>
        <p:spPr>
          <a:xfrm>
            <a:off x="691079" y="725951"/>
            <a:ext cx="10325000"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Innovation – many areas of application</a:t>
            </a:r>
            <a:endParaRPr/>
          </a:p>
        </p:txBody>
      </p:sp>
      <p:sp>
        <p:nvSpPr>
          <p:cNvPr id="391" name="Google Shape;391;p8"/>
          <p:cNvSpPr txBox="1"/>
          <p:nvPr>
            <p:ph idx="1" type="body"/>
          </p:nvPr>
        </p:nvSpPr>
        <p:spPr>
          <a:xfrm>
            <a:off x="691079" y="2340131"/>
            <a:ext cx="10325000" cy="356443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10000"/>
              </a:lnSpc>
              <a:spcBef>
                <a:spcPts val="0"/>
              </a:spcBef>
              <a:spcAft>
                <a:spcPts val="0"/>
              </a:spcAft>
              <a:buSzPct val="75000"/>
              <a:buChar char="▪"/>
            </a:pPr>
            <a:r>
              <a:rPr lang="en-US"/>
              <a:t>Quantitative safety analysis and  surveillance</a:t>
            </a:r>
            <a:endParaRPr/>
          </a:p>
          <a:p>
            <a:pPr indent="-228600" lvl="0" marL="228600" rtl="0" algn="l">
              <a:lnSpc>
                <a:spcPct val="110000"/>
              </a:lnSpc>
              <a:spcBef>
                <a:spcPts val="1000"/>
              </a:spcBef>
              <a:spcAft>
                <a:spcPts val="0"/>
              </a:spcAft>
              <a:buSzPct val="75000"/>
              <a:buChar char="▪"/>
            </a:pPr>
            <a:r>
              <a:rPr lang="en-US"/>
              <a:t>Clinical trial study designs</a:t>
            </a:r>
            <a:endParaRPr/>
          </a:p>
          <a:p>
            <a:pPr indent="-228600" lvl="1" marL="457200" rtl="0" algn="l">
              <a:lnSpc>
                <a:spcPct val="110000"/>
              </a:lnSpc>
              <a:spcBef>
                <a:spcPts val="500"/>
              </a:spcBef>
              <a:spcAft>
                <a:spcPts val="0"/>
              </a:spcAft>
              <a:buSzPct val="75000"/>
              <a:buChar char="▪"/>
            </a:pPr>
            <a:r>
              <a:rPr lang="en-US"/>
              <a:t>Enrichment designs</a:t>
            </a:r>
            <a:endParaRPr/>
          </a:p>
          <a:p>
            <a:pPr indent="-228600" lvl="1" marL="457200" rtl="0" algn="l">
              <a:lnSpc>
                <a:spcPct val="110000"/>
              </a:lnSpc>
              <a:spcBef>
                <a:spcPts val="500"/>
              </a:spcBef>
              <a:spcAft>
                <a:spcPts val="0"/>
              </a:spcAft>
              <a:buSzPct val="75000"/>
              <a:buChar char="▪"/>
            </a:pPr>
            <a:r>
              <a:rPr lang="en-US"/>
              <a:t>Multi-regional trials</a:t>
            </a:r>
            <a:endParaRPr/>
          </a:p>
          <a:p>
            <a:pPr indent="-228600" lvl="1" marL="457200" rtl="0" algn="l">
              <a:lnSpc>
                <a:spcPct val="110000"/>
              </a:lnSpc>
              <a:spcBef>
                <a:spcPts val="500"/>
              </a:spcBef>
              <a:spcAft>
                <a:spcPts val="0"/>
              </a:spcAft>
              <a:buSzPct val="75000"/>
              <a:buChar char="▪"/>
            </a:pPr>
            <a:r>
              <a:rPr lang="en-US"/>
              <a:t>Adaptive ; seamless phase 2/3</a:t>
            </a:r>
            <a:endParaRPr/>
          </a:p>
          <a:p>
            <a:pPr indent="-228600" lvl="1" marL="457200" rtl="0" algn="l">
              <a:lnSpc>
                <a:spcPct val="110000"/>
              </a:lnSpc>
              <a:spcBef>
                <a:spcPts val="500"/>
              </a:spcBef>
              <a:spcAft>
                <a:spcPts val="0"/>
              </a:spcAft>
              <a:buSzPct val="75000"/>
              <a:buChar char="▪"/>
            </a:pPr>
            <a:r>
              <a:rPr lang="en-US"/>
              <a:t>Basket, Master protocols</a:t>
            </a:r>
            <a:endParaRPr/>
          </a:p>
          <a:p>
            <a:pPr indent="-228600" lvl="0" marL="228600" rtl="0" algn="l">
              <a:lnSpc>
                <a:spcPct val="110000"/>
              </a:lnSpc>
              <a:spcBef>
                <a:spcPts val="1000"/>
              </a:spcBef>
              <a:spcAft>
                <a:spcPts val="0"/>
              </a:spcAft>
              <a:buSzPct val="75000"/>
              <a:buChar char="▪"/>
            </a:pPr>
            <a:r>
              <a:rPr lang="en-US"/>
              <a:t>Data collection</a:t>
            </a:r>
            <a:endParaRPr/>
          </a:p>
          <a:p>
            <a:pPr indent="-228600" lvl="1" marL="457200" rtl="0" algn="l">
              <a:lnSpc>
                <a:spcPct val="110000"/>
              </a:lnSpc>
              <a:spcBef>
                <a:spcPts val="500"/>
              </a:spcBef>
              <a:spcAft>
                <a:spcPts val="0"/>
              </a:spcAft>
              <a:buSzPct val="75000"/>
              <a:buChar char="▪"/>
            </a:pPr>
            <a:r>
              <a:rPr lang="en-US"/>
              <a:t>Mobile devices, electronic capture, software as a  medical device, real world data, Sentinel, OHDSI</a:t>
            </a:r>
            <a:endParaRPr/>
          </a:p>
          <a:p>
            <a:pPr indent="-228600" lvl="0" marL="228600" rtl="0" algn="l">
              <a:lnSpc>
                <a:spcPct val="110000"/>
              </a:lnSpc>
              <a:spcBef>
                <a:spcPts val="1000"/>
              </a:spcBef>
              <a:spcAft>
                <a:spcPts val="0"/>
              </a:spcAft>
              <a:buSzPct val="75000"/>
              <a:buChar char="▪"/>
            </a:pPr>
            <a:r>
              <a:rPr lang="en-US"/>
              <a:t>Real time central monitoring vs site inspection, updated Good Clinical Practice, Quality by Design</a:t>
            </a:r>
            <a:endParaRPr/>
          </a:p>
          <a:p>
            <a:pPr indent="-228600" lvl="0" marL="228600" rtl="0" algn="l">
              <a:lnSpc>
                <a:spcPct val="110000"/>
              </a:lnSpc>
              <a:spcBef>
                <a:spcPts val="1000"/>
              </a:spcBef>
              <a:spcAft>
                <a:spcPts val="0"/>
              </a:spcAft>
              <a:buSzPct val="75000"/>
              <a:buChar char="▪"/>
            </a:pPr>
            <a:r>
              <a:rPr lang="en-US"/>
              <a:t>Statistical methodology, ICH E9 update, biomarker qualification, enrichment designs</a:t>
            </a:r>
            <a:endParaRPr/>
          </a:p>
          <a:p>
            <a:pPr indent="-228600" lvl="0" marL="228600" rtl="0" algn="l">
              <a:lnSpc>
                <a:spcPct val="110000"/>
              </a:lnSpc>
              <a:spcBef>
                <a:spcPts val="1000"/>
              </a:spcBef>
              <a:spcAft>
                <a:spcPts val="0"/>
              </a:spcAft>
              <a:buSzPct val="75000"/>
              <a:buChar char="▪"/>
            </a:pPr>
            <a:r>
              <a:rPr lang="en-US"/>
              <a:t>Biomarker development and qualification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9"/>
          <p:cNvSpPr txBox="1"/>
          <p:nvPr>
            <p:ph type="title"/>
          </p:nvPr>
        </p:nvSpPr>
        <p:spPr>
          <a:xfrm>
            <a:off x="472966" y="0"/>
            <a:ext cx="10920248" cy="14424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US"/>
              <a:t>What is Regulatory Science(My  definition)</a:t>
            </a:r>
            <a:endParaRPr/>
          </a:p>
        </p:txBody>
      </p:sp>
      <p:sp>
        <p:nvSpPr>
          <p:cNvPr id="397" name="Google Shape;397;p9"/>
          <p:cNvSpPr txBox="1"/>
          <p:nvPr>
            <p:ph idx="1" type="body"/>
          </p:nvPr>
        </p:nvSpPr>
        <p:spPr>
          <a:xfrm>
            <a:off x="770590" y="2161455"/>
            <a:ext cx="10325000" cy="356443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SzPts val="1500"/>
              <a:buChar char="▪"/>
            </a:pPr>
            <a:r>
              <a:rPr lang="en-US"/>
              <a:t>Regulations that establish scientific criteria for efficacy and safety of medical products</a:t>
            </a:r>
            <a:endParaRPr/>
          </a:p>
          <a:p>
            <a:pPr indent="-228600" lvl="0" marL="228600" rtl="0" algn="l">
              <a:lnSpc>
                <a:spcPct val="90000"/>
              </a:lnSpc>
              <a:spcBef>
                <a:spcPts val="1000"/>
              </a:spcBef>
              <a:spcAft>
                <a:spcPts val="0"/>
              </a:spcAft>
              <a:buSzPts val="1500"/>
              <a:buChar char="▪"/>
            </a:pPr>
            <a:r>
              <a:rPr lang="en-US"/>
              <a:t>Guidances issued by FDA, EMA and the International Council on Harmonization (ICH) containing scientific content and advice</a:t>
            </a:r>
            <a:endParaRPr/>
          </a:p>
          <a:p>
            <a:pPr indent="-228600" lvl="0" marL="228600" rtl="0" algn="l">
              <a:lnSpc>
                <a:spcPct val="90000"/>
              </a:lnSpc>
              <a:spcBef>
                <a:spcPts val="1000"/>
              </a:spcBef>
              <a:spcAft>
                <a:spcPts val="0"/>
              </a:spcAft>
              <a:buSzPts val="1500"/>
              <a:buChar char="▪"/>
            </a:pPr>
            <a:r>
              <a:rPr lang="en-US"/>
              <a:t>Data from experimental clinical studies used for modeling, meta-analysis, simulations</a:t>
            </a:r>
            <a:endParaRPr/>
          </a:p>
          <a:p>
            <a:pPr indent="-228600" lvl="0" marL="228600" rtl="0" algn="l">
              <a:lnSpc>
                <a:spcPct val="90000"/>
              </a:lnSpc>
              <a:spcBef>
                <a:spcPts val="1000"/>
              </a:spcBef>
              <a:spcAft>
                <a:spcPts val="0"/>
              </a:spcAft>
              <a:buSzPts val="1500"/>
              <a:buChar char="▪"/>
            </a:pPr>
            <a:r>
              <a:rPr lang="en-US"/>
              <a:t>The science of regulatory (statistical) evaluation of evidence of efficacy and safety whose infrastructure  provides guidance, direction and advice, and feedback to the pharmaceutical industry – not achievable with literature peer review process</a:t>
            </a:r>
            <a:endParaRPr/>
          </a:p>
          <a:p>
            <a:pPr indent="-228600" lvl="0" marL="228600" rtl="0" algn="l">
              <a:lnSpc>
                <a:spcPct val="90000"/>
              </a:lnSpc>
              <a:spcBef>
                <a:spcPts val="1000"/>
              </a:spcBef>
              <a:spcAft>
                <a:spcPts val="0"/>
              </a:spcAft>
              <a:buSzPts val="1500"/>
              <a:buChar char="▪"/>
            </a:pPr>
            <a:r>
              <a:rPr lang="en-US"/>
              <a:t>Case studies – publicly available information (reviews, Advisory Committee meetings) that serve as lessons learned from decision making</a:t>
            </a:r>
            <a:endParaRPr/>
          </a:p>
          <a:p>
            <a:pPr indent="-228600" lvl="0" marL="228600" rtl="0" algn="l">
              <a:lnSpc>
                <a:spcPct val="90000"/>
              </a:lnSpc>
              <a:spcBef>
                <a:spcPts val="1000"/>
              </a:spcBef>
              <a:spcAft>
                <a:spcPts val="0"/>
              </a:spcAft>
              <a:buSzPts val="1500"/>
              <a:buChar char="▪"/>
            </a:pPr>
            <a:r>
              <a:rPr lang="en-US"/>
              <a:t>Methodology development, new tools to evaluate evidence (qualification, MCP-MOD)</a:t>
            </a:r>
            <a:endParaRPr/>
          </a:p>
          <a:p>
            <a:pPr indent="-228600" lvl="0" marL="228600" rtl="0" algn="l">
              <a:lnSpc>
                <a:spcPct val="90000"/>
              </a:lnSpc>
              <a:spcBef>
                <a:spcPts val="1000"/>
              </a:spcBef>
              <a:spcAft>
                <a:spcPts val="0"/>
              </a:spcAft>
              <a:buSzPts val="1500"/>
              <a:buChar char="▪"/>
            </a:pPr>
            <a:r>
              <a:rPr lang="en-US"/>
              <a:t>Stimulus for Innovation, constantly evolving with the science</a:t>
            </a:r>
            <a:endParaRPr/>
          </a:p>
          <a:p>
            <a:pPr indent="-133350" lvl="0" marL="228600" rtl="0" algn="l">
              <a:lnSpc>
                <a:spcPct val="90000"/>
              </a:lnSpc>
              <a:spcBef>
                <a:spcPts val="1000"/>
              </a:spcBef>
              <a:spcAft>
                <a:spcPts val="0"/>
              </a:spcAft>
              <a:buSzPts val="15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sineVTI">
  <a:themeElements>
    <a:clrScheme name="AnalogousFromRegularSeedLeftStep">
      <a:dk1>
        <a:srgbClr val="000000"/>
      </a:dk1>
      <a:lt1>
        <a:srgbClr val="FFFFFF"/>
      </a:lt1>
      <a:dk2>
        <a:srgbClr val="1E301B"/>
      </a:dk2>
      <a:lt2>
        <a:srgbClr val="F3F3F0"/>
      </a:lt2>
      <a:accent1>
        <a:srgbClr val="5632E8"/>
      </a:accent1>
      <a:accent2>
        <a:srgbClr val="1741D5"/>
      </a:accent2>
      <a:accent3>
        <a:srgbClr val="29A2E7"/>
      </a:accent3>
      <a:accent4>
        <a:srgbClr val="15C0B7"/>
      </a:accent4>
      <a:accent5>
        <a:srgbClr val="23C679"/>
      </a:accent5>
      <a:accent6>
        <a:srgbClr val="16C729"/>
      </a:accent6>
      <a:hlink>
        <a:srgbClr val="81943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2021-08-31T17:17:18Z</dcterms:created>
  <dc:creator>Robert ONeill</dc:creator>
</cp:coreProperties>
</file>